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media/media1.gif" ContentType="video/unknown"/>
  <Override PartName="/ppt/media/media2.gif" ContentType="video/unknown"/>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4" r:id="rId2"/>
    <p:sldMasterId id="2147483686" r:id="rId3"/>
  </p:sldMasterIdLst>
  <p:notesMasterIdLst>
    <p:notesMasterId r:id="rId48"/>
  </p:notesMasterIdLst>
  <p:handoutMasterIdLst>
    <p:handoutMasterId r:id="rId49"/>
  </p:handoutMasterIdLst>
  <p:sldIdLst>
    <p:sldId id="256" r:id="rId4"/>
    <p:sldId id="348" r:id="rId5"/>
    <p:sldId id="293" r:id="rId6"/>
    <p:sldId id="294" r:id="rId7"/>
    <p:sldId id="345" r:id="rId8"/>
    <p:sldId id="289" r:id="rId9"/>
    <p:sldId id="297" r:id="rId10"/>
    <p:sldId id="301" r:id="rId11"/>
    <p:sldId id="302" r:id="rId12"/>
    <p:sldId id="303" r:id="rId13"/>
    <p:sldId id="304" r:id="rId14"/>
    <p:sldId id="260" r:id="rId15"/>
    <p:sldId id="287" r:id="rId16"/>
    <p:sldId id="311" r:id="rId17"/>
    <p:sldId id="267" r:id="rId18"/>
    <p:sldId id="306" r:id="rId19"/>
    <p:sldId id="279" r:id="rId20"/>
    <p:sldId id="312" r:id="rId21"/>
    <p:sldId id="280" r:id="rId22"/>
    <p:sldId id="300" r:id="rId23"/>
    <p:sldId id="346" r:id="rId24"/>
    <p:sldId id="286" r:id="rId25"/>
    <p:sldId id="347" r:id="rId26"/>
    <p:sldId id="313" r:id="rId27"/>
    <p:sldId id="314" r:id="rId28"/>
    <p:sldId id="317" r:id="rId29"/>
    <p:sldId id="318" r:id="rId30"/>
    <p:sldId id="319" r:id="rId31"/>
    <p:sldId id="320" r:id="rId32"/>
    <p:sldId id="321" r:id="rId33"/>
    <p:sldId id="322" r:id="rId34"/>
    <p:sldId id="324" r:id="rId35"/>
    <p:sldId id="325" r:id="rId36"/>
    <p:sldId id="326" r:id="rId37"/>
    <p:sldId id="327" r:id="rId38"/>
    <p:sldId id="328" r:id="rId39"/>
    <p:sldId id="329" r:id="rId40"/>
    <p:sldId id="340" r:id="rId41"/>
    <p:sldId id="341" r:id="rId42"/>
    <p:sldId id="331" r:id="rId43"/>
    <p:sldId id="332" r:id="rId44"/>
    <p:sldId id="333" r:id="rId45"/>
    <p:sldId id="334" r:id="rId46"/>
    <p:sldId id="339" r:id="rId4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6EA7"/>
    <a:srgbClr val="4A7E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7" autoAdjust="0"/>
    <p:restoredTop sz="94660"/>
  </p:normalViewPr>
  <p:slideViewPr>
    <p:cSldViewPr showGuides="1">
      <p:cViewPr varScale="1">
        <p:scale>
          <a:sx n="57" d="100"/>
          <a:sy n="57" d="100"/>
        </p:scale>
        <p:origin x="-1464" y="-96"/>
      </p:cViewPr>
      <p:guideLst>
        <p:guide orient="horz" pos="2671"/>
        <p:guide orient="horz" pos="4247"/>
        <p:guide pos="566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7D89F2-0803-7F41-9B4C-E9C3ADD1E855}" type="datetimeFigureOut">
              <a:rPr lang="de-DE" smtClean="0"/>
              <a:t>14.09.16</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B30085C-D9AE-C24D-952C-A8042AC91A53}" type="slidenum">
              <a:rPr lang="de-DE" smtClean="0"/>
              <a:t>‹Nr.›</a:t>
            </a:fld>
            <a:endParaRPr lang="de-DE"/>
          </a:p>
        </p:txBody>
      </p:sp>
    </p:spTree>
    <p:extLst>
      <p:ext uri="{BB962C8B-B14F-4D97-AF65-F5344CB8AC3E}">
        <p14:creationId xmlns:p14="http://schemas.microsoft.com/office/powerpoint/2010/main" val="21842049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2CBF15-D1A2-AC4A-BA6D-6900C59FF1A5}" type="datetimeFigureOut">
              <a:rPr lang="de-DE" smtClean="0"/>
              <a:t>14.09.16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CCD241-FA31-E74C-A75D-C7AD5CB17AB8}" type="slidenum">
              <a:rPr lang="de-DE" smtClean="0"/>
              <a:t>‹Nr.›</a:t>
            </a:fld>
            <a:endParaRPr lang="de-DE"/>
          </a:p>
        </p:txBody>
      </p:sp>
    </p:spTree>
    <p:extLst>
      <p:ext uri="{BB962C8B-B14F-4D97-AF65-F5344CB8AC3E}">
        <p14:creationId xmlns:p14="http://schemas.microsoft.com/office/powerpoint/2010/main" val="14899896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The first question that you may ask already at this point: Why does</a:t>
            </a:r>
            <a:r>
              <a:rPr lang="de-DE" baseline="0"/>
              <a:t> one want to do ultrafast materials science in the first place?</a:t>
            </a:r>
          </a:p>
          <a:p>
            <a:r>
              <a:rPr lang="de-DE" baseline="0"/>
              <a:t>There are several answers: To understand how complex quantum materials work, one needs to understand elementary excitations above the equilibrium state. These excitations, however, span large time and energy scales, as highlighted in this picture of typical scales in solids. </a:t>
            </a:r>
          </a:p>
          <a:p>
            <a:r>
              <a:rPr lang="de-DE" baseline="0"/>
              <a:t>COMPLEMENTARITY between time and energy tells us that excitations that are hard to resolve in one domain are much more easily resolved in the other domain. So even for LINEAR RESPONSE, going to the time domain provides an additional tool. </a:t>
            </a:r>
          </a:p>
          <a:p>
            <a:endParaRPr lang="de-DE" baseline="0"/>
          </a:p>
          <a:p>
            <a:r>
              <a:rPr lang="de-DE" baseline="0"/>
              <a:t>Then, collective emergent states of many electrons and many ions arise due to complicated interactions. I will show an example where we understand the nature of quasiparticles and their coupling to one dominant bosonic mode from a time-domain pump-probe spectroscopy, which may have important implications for the understanding of high-temperature superconductivity, one of the holy grails of solid-state physics yet unsolved.</a:t>
            </a:r>
          </a:p>
          <a:p>
            <a:endParaRPr lang="de-DE" baseline="0"/>
          </a:p>
          <a:p>
            <a:r>
              <a:rPr lang="de-DE" baseline="0"/>
              <a:t>The understanding of ordered states automatically leads to the question: Can we not only learn about ordering mechanisms, but also about how we can control ordered states and enhance orderings? This would be important also for applications – think of room-temperature superconductivity as a long-term goal. In particular, the delicate balance between competing orders, where one suppresses the other, and how to change this game with a laser pulse is of central importance in the field.</a:t>
            </a:r>
          </a:p>
          <a:p>
            <a:endParaRPr lang="de-DE" baseline="0"/>
          </a:p>
          <a:p>
            <a:r>
              <a:rPr lang="de-DE" baseline="0"/>
              <a:t>And, finally, it is a no-brainer that we need to go out of equilibrium to understand new states of matter that only exist when we pump the system, such as inducing nonequilibrium phase transitions or Floquet states that I will describe in the last part of my talk.</a:t>
            </a:r>
          </a:p>
          <a:p>
            <a:endParaRPr lang="de-DE" baseline="0"/>
          </a:p>
        </p:txBody>
      </p:sp>
      <p:sp>
        <p:nvSpPr>
          <p:cNvPr id="4" name="Foliennummernplatzhalter 3"/>
          <p:cNvSpPr>
            <a:spLocks noGrp="1"/>
          </p:cNvSpPr>
          <p:nvPr>
            <p:ph type="sldNum" sz="quarter" idx="10"/>
          </p:nvPr>
        </p:nvSpPr>
        <p:spPr/>
        <p:txBody>
          <a:bodyPr/>
          <a:lstStyle/>
          <a:p>
            <a:fld id="{72B7492C-1CA7-9D45-AA87-13D9AF80F691}" type="slidenum">
              <a:t>5</a:t>
            </a:fld>
            <a:endParaRPr lang="de-DE"/>
          </a:p>
        </p:txBody>
      </p:sp>
    </p:spTree>
    <p:extLst>
      <p:ext uri="{BB962C8B-B14F-4D97-AF65-F5344CB8AC3E}">
        <p14:creationId xmlns:p14="http://schemas.microsoft.com/office/powerpoint/2010/main" val="3596799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p:txBody>
          <a:bodyPr/>
          <a:lstStyle/>
          <a:p>
            <a:fld id="{C659602C-C509-426F-9F9A-2B71F869BD41}"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de-DE">
              <a:solidFill>
                <a:prstClr val="white"/>
              </a:solidFill>
            </a:endParaRPr>
          </a:p>
        </p:txBody>
      </p:sp>
      <p:sp>
        <p:nvSpPr>
          <p:cNvPr id="6" name="Footer Placeholder 5"/>
          <p:cNvSpPr>
            <a:spLocks noGrp="1"/>
          </p:cNvSpPr>
          <p:nvPr>
            <p:ph type="ftr" sz="quarter" idx="11"/>
          </p:nvPr>
        </p:nvSpPr>
        <p:spPr/>
        <p:txBody>
          <a:bodyPr/>
          <a:lstStyle/>
          <a:p>
            <a:endParaRPr lang="de-DE">
              <a:solidFill>
                <a:prstClr val="white"/>
              </a:solidFill>
            </a:endParaRPr>
          </a:p>
        </p:txBody>
      </p:sp>
      <p:sp>
        <p:nvSpPr>
          <p:cNvPr id="7" name="Slide Number Placeholder 6"/>
          <p:cNvSpPr>
            <a:spLocks noGrp="1"/>
          </p:cNvSpPr>
          <p:nvPr>
            <p:ph type="sldNum" sz="quarter" idx="12"/>
          </p:nvPr>
        </p:nvSpPr>
        <p:spPr/>
        <p:txBody>
          <a:bodyPr/>
          <a:lstStyle/>
          <a:p>
            <a:fld id="{10D13EAE-38DB-4EF4-A01A-B555F6F7F52D}" type="slidenum">
              <a:rPr lang="de-DE" smtClean="0">
                <a:solidFill>
                  <a:prstClr val="white"/>
                </a:solidFill>
              </a:rPr>
              <a:pPr/>
              <a:t>‹Nr.›</a:t>
            </a:fld>
            <a:endParaRPr lang="de-DE">
              <a:solidFill>
                <a:prstClr val="white"/>
              </a:solidFill>
            </a:endParaRPr>
          </a:p>
        </p:txBody>
      </p:sp>
      <p:pic>
        <p:nvPicPr>
          <p:cNvPr id="8" name="Grafik 10" descr="mpsd-logo_white_symbol_RGB_big.png"/>
          <p:cNvPicPr>
            <a:picLocks noChangeAspect="1"/>
          </p:cNvPicPr>
          <p:nvPr userDrawn="1"/>
        </p:nvPicPr>
        <p:blipFill>
          <a:blip r:embed="rId2" cstate="print"/>
          <a:stretch>
            <a:fillRect/>
          </a:stretch>
        </p:blipFill>
        <p:spPr>
          <a:xfrm>
            <a:off x="30087" y="6541528"/>
            <a:ext cx="265019" cy="28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479" y="6549620"/>
            <a:ext cx="286588" cy="288000"/>
          </a:xfrm>
          <a:prstGeom prst="rect">
            <a:avLst/>
          </a:prstGeom>
        </p:spPr>
      </p:pic>
    </p:spTree>
    <p:extLst>
      <p:ext uri="{BB962C8B-B14F-4D97-AF65-F5344CB8AC3E}">
        <p14:creationId xmlns:p14="http://schemas.microsoft.com/office/powerpoint/2010/main" val="1063107671"/>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de-DE">
              <a:solidFill>
                <a:prstClr val="white"/>
              </a:solidFill>
            </a:endParaRPr>
          </a:p>
        </p:txBody>
      </p:sp>
      <p:sp>
        <p:nvSpPr>
          <p:cNvPr id="6" name="Footer Placeholder 5"/>
          <p:cNvSpPr>
            <a:spLocks noGrp="1"/>
          </p:cNvSpPr>
          <p:nvPr>
            <p:ph type="ftr" sz="quarter" idx="11"/>
          </p:nvPr>
        </p:nvSpPr>
        <p:spPr/>
        <p:txBody>
          <a:bodyPr/>
          <a:lstStyle>
            <a:lvl1pPr>
              <a:defRPr/>
            </a:lvl1pPr>
          </a:lstStyle>
          <a:p>
            <a:endParaRPr lang="de-DE" dirty="0">
              <a:solidFill>
                <a:prstClr val="white"/>
              </a:solidFill>
            </a:endParaRPr>
          </a:p>
        </p:txBody>
      </p:sp>
      <p:sp>
        <p:nvSpPr>
          <p:cNvPr id="7" name="Slide Number Placeholder 6"/>
          <p:cNvSpPr>
            <a:spLocks noGrp="1"/>
          </p:cNvSpPr>
          <p:nvPr>
            <p:ph type="sldNum" sz="quarter" idx="12"/>
          </p:nvPr>
        </p:nvSpPr>
        <p:spPr/>
        <p:txBody>
          <a:bodyPr/>
          <a:lstStyle/>
          <a:p>
            <a:fld id="{10D13EAE-38DB-4EF4-A01A-B555F6F7F52D}" type="slidenum">
              <a:rPr lang="de-DE" smtClean="0">
                <a:solidFill>
                  <a:prstClr val="white"/>
                </a:solidFill>
              </a:rPr>
              <a:pPr/>
              <a:t>‹Nr.›</a:t>
            </a:fld>
            <a:endParaRPr lang="de-DE">
              <a:solidFill>
                <a:prstClr val="white"/>
              </a:solidFill>
            </a:endParaRPr>
          </a:p>
        </p:txBody>
      </p:sp>
      <p:pic>
        <p:nvPicPr>
          <p:cNvPr id="8" name="Grafik 10" descr="mpsd-logo_white_symbol_RGB_big.png"/>
          <p:cNvPicPr>
            <a:picLocks noChangeAspect="1"/>
          </p:cNvPicPr>
          <p:nvPr userDrawn="1"/>
        </p:nvPicPr>
        <p:blipFill>
          <a:blip r:embed="rId2" cstate="print"/>
          <a:stretch>
            <a:fillRect/>
          </a:stretch>
        </p:blipFill>
        <p:spPr>
          <a:xfrm>
            <a:off x="30087" y="6541528"/>
            <a:ext cx="265019" cy="28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479" y="6549620"/>
            <a:ext cx="286588" cy="288000"/>
          </a:xfrm>
          <a:prstGeom prst="rect">
            <a:avLst/>
          </a:prstGeom>
        </p:spPr>
      </p:pic>
    </p:spTree>
    <p:extLst>
      <p:ext uri="{BB962C8B-B14F-4D97-AF65-F5344CB8AC3E}">
        <p14:creationId xmlns:p14="http://schemas.microsoft.com/office/powerpoint/2010/main" val="42634841"/>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6" name="Foliennummernplatzhalter 5"/>
          <p:cNvSpPr>
            <a:spLocks noGrp="1"/>
          </p:cNvSpPr>
          <p:nvPr>
            <p:ph type="sldNum" sz="quarter" idx="12"/>
          </p:nvPr>
        </p:nvSpPr>
        <p:spPr/>
        <p:txBody>
          <a:bodyPr/>
          <a:lstStyle/>
          <a:p>
            <a:fld id="{23155EE4-D8BF-411D-B2A6-8DAE0BEABB86}"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715291507"/>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5" name="Date Placeholder 3"/>
          <p:cNvSpPr>
            <a:spLocks noGrp="1"/>
          </p:cNvSpPr>
          <p:nvPr>
            <p:ph type="dt" sz="half" idx="10"/>
          </p:nvPr>
        </p:nvSpPr>
        <p:spPr>
          <a:xfrm>
            <a:off x="381000" y="6288088"/>
            <a:ext cx="1887538" cy="365125"/>
          </a:xfrm>
          <a:prstGeom prst="rect">
            <a:avLst/>
          </a:prstGeom>
        </p:spPr>
        <p:txBody>
          <a:bodyPr/>
          <a:lstStyle>
            <a:lvl1pPr>
              <a:defRPr/>
            </a:lvl1pPr>
          </a:lstStyle>
          <a:p>
            <a:pPr>
              <a:defRPr/>
            </a:pPr>
            <a:endParaRPr lang="en-US">
              <a:solidFill>
                <a:prstClr val="black"/>
              </a:solidFill>
            </a:endParaRPr>
          </a:p>
        </p:txBody>
      </p:sp>
      <p:sp>
        <p:nvSpPr>
          <p:cNvPr id="6" name="Footer Placeholder 4"/>
          <p:cNvSpPr>
            <a:spLocks noGrp="1"/>
          </p:cNvSpPr>
          <p:nvPr>
            <p:ph type="ftr" sz="quarter" idx="11"/>
          </p:nvPr>
        </p:nvSpPr>
        <p:spPr>
          <a:xfrm>
            <a:off x="3305175" y="6288088"/>
            <a:ext cx="5238750" cy="365125"/>
          </a:xfrm>
          <a:prstGeom prst="rect">
            <a:avLst/>
          </a:prstGeom>
        </p:spPr>
        <p:txBody>
          <a:bodyPr/>
          <a:lstStyle>
            <a:lvl1pPr>
              <a:defRPr/>
            </a:lvl1pPr>
          </a:lstStyle>
          <a:p>
            <a:pPr>
              <a:defRPr/>
            </a:pP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5CD9E709-C55D-414C-A08C-24A8865454BE}"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6357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6998F7-1993-47F0-8215-3DE1303FD577}"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4261635909"/>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8C2560D-EC28-3B41-86E8-18F1CE0113B4}" type="datetimeFigureOut">
              <a:rPr lang="en-US" smtClean="0"/>
              <a:t>14.09.16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3461726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5" name="Date Placeholder 3"/>
          <p:cNvSpPr>
            <a:spLocks noGrp="1"/>
          </p:cNvSpPr>
          <p:nvPr>
            <p:ph type="dt" sz="half" idx="10"/>
          </p:nvPr>
        </p:nvSpPr>
        <p:spPr>
          <a:xfrm>
            <a:off x="381000" y="6288088"/>
            <a:ext cx="1887538" cy="365125"/>
          </a:xfrm>
          <a:prstGeom prst="rect">
            <a:avLst/>
          </a:prstGeom>
        </p:spPr>
        <p:txBody>
          <a:bodyPr/>
          <a:lstStyle>
            <a:lvl1pPr>
              <a:defRPr/>
            </a:lvl1pPr>
          </a:lstStyle>
          <a:p>
            <a:pPr>
              <a:defRPr/>
            </a:pPr>
            <a:endParaRPr lang="en-US">
              <a:solidFill>
                <a:prstClr val="black"/>
              </a:solidFill>
            </a:endParaRPr>
          </a:p>
        </p:txBody>
      </p:sp>
      <p:sp>
        <p:nvSpPr>
          <p:cNvPr id="6" name="Footer Placeholder 4"/>
          <p:cNvSpPr>
            <a:spLocks noGrp="1"/>
          </p:cNvSpPr>
          <p:nvPr>
            <p:ph type="ftr" sz="quarter" idx="11"/>
          </p:nvPr>
        </p:nvSpPr>
        <p:spPr>
          <a:xfrm>
            <a:off x="3305175" y="6288088"/>
            <a:ext cx="5238750" cy="365125"/>
          </a:xfrm>
          <a:prstGeom prst="rect">
            <a:avLst/>
          </a:prstGeom>
        </p:spPr>
        <p:txBody>
          <a:bodyPr/>
          <a:lstStyle>
            <a:lvl1pPr>
              <a:defRPr/>
            </a:lvl1pPr>
          </a:lstStyle>
          <a:p>
            <a:pPr>
              <a:defRPr/>
            </a:pP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5CD9E709-C55D-414C-A08C-24A8865454BE}"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6357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3059A0"/>
        </a:solidFill>
        <a:effectLst/>
      </p:bgPr>
    </p:bg>
    <p:spTree>
      <p:nvGrpSpPr>
        <p:cNvPr id="1" name=""/>
        <p:cNvGrpSpPr/>
        <p:nvPr/>
      </p:nvGrpSpPr>
      <p:grpSpPr>
        <a:xfrm>
          <a:off x="0" y="0"/>
          <a:ext cx="0" cy="0"/>
          <a:chOff x="0" y="0"/>
          <a:chExt cx="0" cy="0"/>
        </a:xfrm>
      </p:grpSpPr>
      <p:pic>
        <p:nvPicPr>
          <p:cNvPr id="7" name="Grafik 10" descr="mpsd-logo_white_symbol_RGB_big.png"/>
          <p:cNvPicPr>
            <a:picLocks noChangeAspect="1"/>
          </p:cNvPicPr>
          <p:nvPr userDrawn="1"/>
        </p:nvPicPr>
        <p:blipFill>
          <a:blip r:embed="rId2" cstate="print"/>
          <a:stretch>
            <a:fillRect/>
          </a:stretch>
        </p:blipFill>
        <p:spPr>
          <a:xfrm>
            <a:off x="-1692696" y="2713451"/>
            <a:ext cx="5760640" cy="6260165"/>
          </a:xfrm>
          <a:prstGeom prst="rect">
            <a:avLst/>
          </a:prstGeom>
        </p:spPr>
      </p:pic>
      <p:sp>
        <p:nvSpPr>
          <p:cNvPr id="2" name="Title 1"/>
          <p:cNvSpPr>
            <a:spLocks noGrp="1"/>
          </p:cNvSpPr>
          <p:nvPr>
            <p:ph type="ctrTitle"/>
          </p:nvPr>
        </p:nvSpPr>
        <p:spPr>
          <a:xfrm>
            <a:off x="683568" y="1243426"/>
            <a:ext cx="7772400" cy="1470025"/>
          </a:xfrm>
          <a:noFill/>
        </p:spPr>
        <p:txBody>
          <a:bodyPr/>
          <a:lstStyle>
            <a:lvl1pPr algn="r">
              <a:defRPr>
                <a:solidFill>
                  <a:schemeClr val="bg1"/>
                </a:solidFill>
              </a:defRPr>
            </a:lvl1pPr>
          </a:lstStyle>
          <a:p>
            <a:r>
              <a:rPr lang="en-US" dirty="0" smtClean="0"/>
              <a:t>Click to edit Master title style</a:t>
            </a:r>
            <a:endParaRPr lang="de-DE" dirty="0"/>
          </a:p>
        </p:txBody>
      </p:sp>
      <p:sp>
        <p:nvSpPr>
          <p:cNvPr id="3" name="Subtitle 2"/>
          <p:cNvSpPr>
            <a:spLocks noGrp="1"/>
          </p:cNvSpPr>
          <p:nvPr>
            <p:ph type="subTitle" idx="1"/>
          </p:nvPr>
        </p:nvSpPr>
        <p:spPr>
          <a:xfrm>
            <a:off x="2699792" y="3068960"/>
            <a:ext cx="5752728" cy="1752600"/>
          </a:xfrm>
          <a:noFill/>
        </p:spPr>
        <p:txBody>
          <a:bodyPr/>
          <a:lstStyle>
            <a:lvl1pPr marL="0" indent="0" algn="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DE" dirty="0"/>
          </a:p>
        </p:txBody>
      </p:sp>
      <p:sp>
        <p:nvSpPr>
          <p:cNvPr id="4" name="Date Placeholder 3"/>
          <p:cNvSpPr>
            <a:spLocks noGrp="1"/>
          </p:cNvSpPr>
          <p:nvPr>
            <p:ph type="dt" sz="half" idx="10"/>
          </p:nvPr>
        </p:nvSpPr>
        <p:spPr/>
        <p:txBody>
          <a:bodyPr/>
          <a:lstStyle>
            <a:lvl1pPr>
              <a:defRPr>
                <a:solidFill>
                  <a:srgbClr val="3059A0"/>
                </a:solidFill>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dirty="0">
              <a:solidFill>
                <a:prstClr val="white"/>
              </a:solidFill>
            </a:endParaRPr>
          </a:p>
        </p:txBody>
      </p:sp>
      <p:sp>
        <p:nvSpPr>
          <p:cNvPr id="6" name="Slide Number Placeholder 5"/>
          <p:cNvSpPr>
            <a:spLocks noGrp="1"/>
          </p:cNvSpPr>
          <p:nvPr>
            <p:ph type="sldNum" sz="quarter" idx="12"/>
          </p:nvPr>
        </p:nvSpPr>
        <p:spPr/>
        <p:txBody>
          <a:bodyPr/>
          <a:lstStyle/>
          <a:p>
            <a:fld id="{5A84F807-3C2E-4871-897B-F5A6027840F1}" type="slidenum">
              <a:rPr lang="de-DE" smtClean="0">
                <a:solidFill>
                  <a:prstClr val="white"/>
                </a:solidFill>
              </a:rPr>
              <a:pPr/>
              <a:t>‹Nr.›</a:t>
            </a:fld>
            <a:endParaRPr lang="de-DE" dirty="0">
              <a:solidFill>
                <a:prstClr val="white"/>
              </a:solidFill>
            </a:endParaRPr>
          </a:p>
        </p:txBody>
      </p:sp>
    </p:spTree>
    <p:extLst>
      <p:ext uri="{BB962C8B-B14F-4D97-AF65-F5344CB8AC3E}">
        <p14:creationId xmlns:p14="http://schemas.microsoft.com/office/powerpoint/2010/main" val="154820043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endParaRPr lang="de-DE">
              <a:solidFill>
                <a:prstClr val="white"/>
              </a:solidFill>
            </a:endParaRPr>
          </a:p>
        </p:txBody>
      </p:sp>
      <p:sp>
        <p:nvSpPr>
          <p:cNvPr id="5" name="Footer Placeholder 4"/>
          <p:cNvSpPr>
            <a:spLocks noGrp="1"/>
          </p:cNvSpPr>
          <p:nvPr>
            <p:ph type="ftr" sz="quarter" idx="11"/>
          </p:nvPr>
        </p:nvSpPr>
        <p:spPr/>
        <p:txBody>
          <a:bodyPr/>
          <a:lstStyle>
            <a:lvl1pPr>
              <a:defRPr/>
            </a:lvl1pPr>
          </a:lstStyle>
          <a:p>
            <a:endParaRPr lang="de-DE" dirty="0">
              <a:solidFill>
                <a:prstClr val="white"/>
              </a:solidFill>
            </a:endParaRPr>
          </a:p>
        </p:txBody>
      </p:sp>
      <p:sp>
        <p:nvSpPr>
          <p:cNvPr id="6" name="Slide Number Placeholder 5"/>
          <p:cNvSpPr>
            <a:spLocks noGrp="1"/>
          </p:cNvSpPr>
          <p:nvPr>
            <p:ph type="sldNum" sz="quarter" idx="12"/>
          </p:nvPr>
        </p:nvSpPr>
        <p:spPr/>
        <p:txBody>
          <a:bodyPr/>
          <a:lstStyle/>
          <a:p>
            <a:fld id="{10D13EAE-38DB-4EF4-A01A-B555F6F7F52D}" type="slidenum">
              <a:rPr lang="de-DE" smtClean="0">
                <a:solidFill>
                  <a:prstClr val="white"/>
                </a:solidFill>
              </a:rPr>
              <a:pPr/>
              <a:t>‹Nr.›</a:t>
            </a:fld>
            <a:endParaRPr lang="de-DE">
              <a:solidFill>
                <a:prstClr val="white"/>
              </a:solidFill>
            </a:endParaRPr>
          </a:p>
        </p:txBody>
      </p:sp>
      <p:pic>
        <p:nvPicPr>
          <p:cNvPr id="8" name="Grafik 10" descr="mpsd-logo_white_symbol_RGB_big.png"/>
          <p:cNvPicPr>
            <a:picLocks noChangeAspect="1"/>
          </p:cNvPicPr>
          <p:nvPr userDrawn="1"/>
        </p:nvPicPr>
        <p:blipFill>
          <a:blip r:embed="rId2" cstate="print"/>
          <a:stretch>
            <a:fillRect/>
          </a:stretch>
        </p:blipFill>
        <p:spPr>
          <a:xfrm>
            <a:off x="30087" y="6541528"/>
            <a:ext cx="265019" cy="28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479" y="6549620"/>
            <a:ext cx="286588" cy="288000"/>
          </a:xfrm>
          <a:prstGeom prst="rect">
            <a:avLst/>
          </a:prstGeom>
        </p:spPr>
      </p:pic>
    </p:spTree>
    <p:extLst>
      <p:ext uri="{BB962C8B-B14F-4D97-AF65-F5344CB8AC3E}">
        <p14:creationId xmlns:p14="http://schemas.microsoft.com/office/powerpoint/2010/main" val="2240245208"/>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de-DE">
              <a:solidFill>
                <a:prstClr val="white"/>
              </a:solidFill>
            </a:endParaRPr>
          </a:p>
        </p:txBody>
      </p:sp>
      <p:sp>
        <p:nvSpPr>
          <p:cNvPr id="5" name="Footer Placeholder 4"/>
          <p:cNvSpPr>
            <a:spLocks noGrp="1"/>
          </p:cNvSpPr>
          <p:nvPr>
            <p:ph type="ftr" sz="quarter" idx="11"/>
          </p:nvPr>
        </p:nvSpPr>
        <p:spPr/>
        <p:txBody>
          <a:bodyPr/>
          <a:lstStyle>
            <a:lvl1pPr>
              <a:defRPr/>
            </a:lvl1pPr>
          </a:lstStyle>
          <a:p>
            <a:endParaRPr lang="de-DE" dirty="0">
              <a:solidFill>
                <a:prstClr val="white"/>
              </a:solidFill>
            </a:endParaRPr>
          </a:p>
        </p:txBody>
      </p:sp>
      <p:sp>
        <p:nvSpPr>
          <p:cNvPr id="6" name="Slide Number Placeholder 5"/>
          <p:cNvSpPr>
            <a:spLocks noGrp="1"/>
          </p:cNvSpPr>
          <p:nvPr>
            <p:ph type="sldNum" sz="quarter" idx="12"/>
          </p:nvPr>
        </p:nvSpPr>
        <p:spPr/>
        <p:txBody>
          <a:bodyPr/>
          <a:lstStyle/>
          <a:p>
            <a:fld id="{10D13EAE-38DB-4EF4-A01A-B555F6F7F52D}" type="slidenum">
              <a:rPr lang="de-DE" smtClean="0">
                <a:solidFill>
                  <a:prstClr val="white"/>
                </a:solidFill>
              </a:rPr>
              <a:pPr/>
              <a:t>‹Nr.›</a:t>
            </a:fld>
            <a:endParaRPr lang="de-DE">
              <a:solidFill>
                <a:prstClr val="white"/>
              </a:solidFill>
            </a:endParaRPr>
          </a:p>
        </p:txBody>
      </p:sp>
      <p:pic>
        <p:nvPicPr>
          <p:cNvPr id="7" name="Grafik 10" descr="mpsd-logo_white_symbol_RGB_big.png"/>
          <p:cNvPicPr>
            <a:picLocks noChangeAspect="1"/>
          </p:cNvPicPr>
          <p:nvPr userDrawn="1"/>
        </p:nvPicPr>
        <p:blipFill>
          <a:blip r:embed="rId2" cstate="print"/>
          <a:stretch>
            <a:fillRect/>
          </a:stretch>
        </p:blipFill>
        <p:spPr>
          <a:xfrm>
            <a:off x="30087" y="6541528"/>
            <a:ext cx="265019" cy="28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479" y="6549620"/>
            <a:ext cx="286588" cy="288000"/>
          </a:xfrm>
          <a:prstGeom prst="rect">
            <a:avLst/>
          </a:prstGeom>
        </p:spPr>
      </p:pic>
    </p:spTree>
    <p:extLst>
      <p:ext uri="{BB962C8B-B14F-4D97-AF65-F5344CB8AC3E}">
        <p14:creationId xmlns:p14="http://schemas.microsoft.com/office/powerpoint/2010/main" val="17404933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p>
            <a:endParaRPr lang="de-DE">
              <a:solidFill>
                <a:prstClr val="white"/>
              </a:solidFill>
            </a:endParaRPr>
          </a:p>
        </p:txBody>
      </p:sp>
      <p:sp>
        <p:nvSpPr>
          <p:cNvPr id="6" name="Footer Placeholder 5"/>
          <p:cNvSpPr>
            <a:spLocks noGrp="1"/>
          </p:cNvSpPr>
          <p:nvPr>
            <p:ph type="ftr" sz="quarter" idx="11"/>
          </p:nvPr>
        </p:nvSpPr>
        <p:spPr/>
        <p:txBody>
          <a:bodyPr/>
          <a:lstStyle>
            <a:lvl1pPr>
              <a:defRPr/>
            </a:lvl1pPr>
          </a:lstStyle>
          <a:p>
            <a:endParaRPr lang="de-DE" dirty="0">
              <a:solidFill>
                <a:prstClr val="white"/>
              </a:solidFill>
            </a:endParaRPr>
          </a:p>
        </p:txBody>
      </p:sp>
      <p:sp>
        <p:nvSpPr>
          <p:cNvPr id="7" name="Slide Number Placeholder 6"/>
          <p:cNvSpPr>
            <a:spLocks noGrp="1"/>
          </p:cNvSpPr>
          <p:nvPr>
            <p:ph type="sldNum" sz="quarter" idx="12"/>
          </p:nvPr>
        </p:nvSpPr>
        <p:spPr/>
        <p:txBody>
          <a:bodyPr/>
          <a:lstStyle/>
          <a:p>
            <a:fld id="{10D13EAE-38DB-4EF4-A01A-B555F6F7F52D}" type="slidenum">
              <a:rPr lang="de-DE" smtClean="0">
                <a:solidFill>
                  <a:prstClr val="white"/>
                </a:solidFill>
              </a:rPr>
              <a:pPr/>
              <a:t>‹Nr.›</a:t>
            </a:fld>
            <a:endParaRPr lang="de-DE">
              <a:solidFill>
                <a:prstClr val="white"/>
              </a:solidFill>
            </a:endParaRPr>
          </a:p>
        </p:txBody>
      </p:sp>
      <p:pic>
        <p:nvPicPr>
          <p:cNvPr id="8" name="Grafik 10" descr="mpsd-logo_white_symbol_RGB_big.png"/>
          <p:cNvPicPr>
            <a:picLocks noChangeAspect="1"/>
          </p:cNvPicPr>
          <p:nvPr userDrawn="1"/>
        </p:nvPicPr>
        <p:blipFill>
          <a:blip r:embed="rId2" cstate="print"/>
          <a:stretch>
            <a:fillRect/>
          </a:stretch>
        </p:blipFill>
        <p:spPr>
          <a:xfrm>
            <a:off x="30087" y="6541528"/>
            <a:ext cx="265019" cy="28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479" y="6549620"/>
            <a:ext cx="286588" cy="288000"/>
          </a:xfrm>
          <a:prstGeom prst="rect">
            <a:avLst/>
          </a:prstGeom>
        </p:spPr>
      </p:pic>
    </p:spTree>
    <p:extLst>
      <p:ext uri="{BB962C8B-B14F-4D97-AF65-F5344CB8AC3E}">
        <p14:creationId xmlns:p14="http://schemas.microsoft.com/office/powerpoint/2010/main" val="207347268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endParaRPr lang="de-DE">
              <a:solidFill>
                <a:prstClr val="white"/>
              </a:solidFill>
            </a:endParaRPr>
          </a:p>
        </p:txBody>
      </p:sp>
      <p:sp>
        <p:nvSpPr>
          <p:cNvPr id="8" name="Footer Placeholder 7"/>
          <p:cNvSpPr>
            <a:spLocks noGrp="1"/>
          </p:cNvSpPr>
          <p:nvPr>
            <p:ph type="ftr" sz="quarter" idx="11"/>
          </p:nvPr>
        </p:nvSpPr>
        <p:spPr/>
        <p:txBody>
          <a:bodyPr/>
          <a:lstStyle>
            <a:lvl1pPr>
              <a:defRPr/>
            </a:lvl1pPr>
          </a:lstStyle>
          <a:p>
            <a:endParaRPr lang="de-DE" dirty="0">
              <a:solidFill>
                <a:prstClr val="white"/>
              </a:solidFill>
            </a:endParaRPr>
          </a:p>
        </p:txBody>
      </p:sp>
      <p:sp>
        <p:nvSpPr>
          <p:cNvPr id="9" name="Slide Number Placeholder 8"/>
          <p:cNvSpPr>
            <a:spLocks noGrp="1"/>
          </p:cNvSpPr>
          <p:nvPr>
            <p:ph type="sldNum" sz="quarter" idx="12"/>
          </p:nvPr>
        </p:nvSpPr>
        <p:spPr/>
        <p:txBody>
          <a:bodyPr/>
          <a:lstStyle/>
          <a:p>
            <a:fld id="{10D13EAE-38DB-4EF4-A01A-B555F6F7F52D}" type="slidenum">
              <a:rPr lang="de-DE" smtClean="0">
                <a:solidFill>
                  <a:prstClr val="white"/>
                </a:solidFill>
              </a:rPr>
              <a:pPr/>
              <a:t>‹Nr.›</a:t>
            </a:fld>
            <a:endParaRPr lang="de-DE">
              <a:solidFill>
                <a:prstClr val="white"/>
              </a:solidFill>
            </a:endParaRPr>
          </a:p>
        </p:txBody>
      </p:sp>
      <p:pic>
        <p:nvPicPr>
          <p:cNvPr id="10" name="Grafik 10" descr="mpsd-logo_white_symbol_RGB_big.png"/>
          <p:cNvPicPr>
            <a:picLocks noChangeAspect="1"/>
          </p:cNvPicPr>
          <p:nvPr userDrawn="1"/>
        </p:nvPicPr>
        <p:blipFill>
          <a:blip r:embed="rId2" cstate="print"/>
          <a:stretch>
            <a:fillRect/>
          </a:stretch>
        </p:blipFill>
        <p:spPr>
          <a:xfrm>
            <a:off x="30087" y="6541528"/>
            <a:ext cx="265019" cy="2880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479" y="6549620"/>
            <a:ext cx="286588" cy="288000"/>
          </a:xfrm>
          <a:prstGeom prst="rect">
            <a:avLst/>
          </a:prstGeom>
        </p:spPr>
      </p:pic>
    </p:spTree>
    <p:extLst>
      <p:ext uri="{BB962C8B-B14F-4D97-AF65-F5344CB8AC3E}">
        <p14:creationId xmlns:p14="http://schemas.microsoft.com/office/powerpoint/2010/main" val="1155725938"/>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p>
            <a:endParaRPr lang="de-DE">
              <a:solidFill>
                <a:prstClr val="white"/>
              </a:solidFill>
            </a:endParaRPr>
          </a:p>
        </p:txBody>
      </p:sp>
      <p:sp>
        <p:nvSpPr>
          <p:cNvPr id="4" name="Footer Placeholder 3"/>
          <p:cNvSpPr>
            <a:spLocks noGrp="1"/>
          </p:cNvSpPr>
          <p:nvPr>
            <p:ph type="ftr" sz="quarter" idx="11"/>
          </p:nvPr>
        </p:nvSpPr>
        <p:spPr/>
        <p:txBody>
          <a:bodyPr/>
          <a:lstStyle>
            <a:lvl1pPr>
              <a:defRPr/>
            </a:lvl1pPr>
          </a:lstStyle>
          <a:p>
            <a:endParaRPr lang="de-DE" dirty="0">
              <a:solidFill>
                <a:prstClr val="white"/>
              </a:solidFill>
            </a:endParaRPr>
          </a:p>
        </p:txBody>
      </p:sp>
      <p:sp>
        <p:nvSpPr>
          <p:cNvPr id="5" name="Slide Number Placeholder 4"/>
          <p:cNvSpPr>
            <a:spLocks noGrp="1"/>
          </p:cNvSpPr>
          <p:nvPr>
            <p:ph type="sldNum" sz="quarter" idx="12"/>
          </p:nvPr>
        </p:nvSpPr>
        <p:spPr/>
        <p:txBody>
          <a:bodyPr/>
          <a:lstStyle/>
          <a:p>
            <a:fld id="{10D13EAE-38DB-4EF4-A01A-B555F6F7F52D}" type="slidenum">
              <a:rPr lang="de-DE" smtClean="0">
                <a:solidFill>
                  <a:prstClr val="white"/>
                </a:solidFill>
              </a:rPr>
              <a:pPr/>
              <a:t>‹Nr.›</a:t>
            </a:fld>
            <a:endParaRPr lang="de-DE">
              <a:solidFill>
                <a:prstClr val="white"/>
              </a:solidFill>
            </a:endParaRPr>
          </a:p>
        </p:txBody>
      </p:sp>
      <p:pic>
        <p:nvPicPr>
          <p:cNvPr id="6" name="Grafik 10" descr="mpsd-logo_white_symbol_RGB_big.png"/>
          <p:cNvPicPr>
            <a:picLocks noChangeAspect="1"/>
          </p:cNvPicPr>
          <p:nvPr userDrawn="1"/>
        </p:nvPicPr>
        <p:blipFill>
          <a:blip r:embed="rId2" cstate="print"/>
          <a:stretch>
            <a:fillRect/>
          </a:stretch>
        </p:blipFill>
        <p:spPr>
          <a:xfrm>
            <a:off x="30087" y="6541528"/>
            <a:ext cx="265019" cy="28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479" y="6549620"/>
            <a:ext cx="286588" cy="288000"/>
          </a:xfrm>
          <a:prstGeom prst="rect">
            <a:avLst/>
          </a:prstGeom>
        </p:spPr>
      </p:pic>
    </p:spTree>
    <p:extLst>
      <p:ext uri="{BB962C8B-B14F-4D97-AF65-F5344CB8AC3E}">
        <p14:creationId xmlns:p14="http://schemas.microsoft.com/office/powerpoint/2010/main" val="3434694185"/>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de-DE">
              <a:solidFill>
                <a:prstClr val="white"/>
              </a:solidFill>
            </a:endParaRPr>
          </a:p>
        </p:txBody>
      </p:sp>
      <p:sp>
        <p:nvSpPr>
          <p:cNvPr id="3" name="Footer Placeholder 2"/>
          <p:cNvSpPr>
            <a:spLocks noGrp="1"/>
          </p:cNvSpPr>
          <p:nvPr>
            <p:ph type="ftr" sz="quarter" idx="11"/>
          </p:nvPr>
        </p:nvSpPr>
        <p:spPr/>
        <p:txBody>
          <a:bodyPr/>
          <a:lstStyle>
            <a:lvl1pPr>
              <a:defRPr/>
            </a:lvl1pPr>
          </a:lstStyle>
          <a:p>
            <a:endParaRPr lang="de-DE" dirty="0">
              <a:solidFill>
                <a:prstClr val="white"/>
              </a:solidFill>
            </a:endParaRPr>
          </a:p>
        </p:txBody>
      </p:sp>
      <p:sp>
        <p:nvSpPr>
          <p:cNvPr id="4" name="Slide Number Placeholder 3"/>
          <p:cNvSpPr>
            <a:spLocks noGrp="1"/>
          </p:cNvSpPr>
          <p:nvPr>
            <p:ph type="sldNum" sz="quarter" idx="12"/>
          </p:nvPr>
        </p:nvSpPr>
        <p:spPr/>
        <p:txBody>
          <a:bodyPr/>
          <a:lstStyle/>
          <a:p>
            <a:fld id="{10D13EAE-38DB-4EF4-A01A-B555F6F7F52D}" type="slidenum">
              <a:rPr lang="de-DE" smtClean="0">
                <a:solidFill>
                  <a:prstClr val="white"/>
                </a:solidFill>
              </a:rPr>
              <a:pPr/>
              <a:t>‹Nr.›</a:t>
            </a:fld>
            <a:endParaRPr lang="de-DE">
              <a:solidFill>
                <a:prstClr val="white"/>
              </a:solidFill>
            </a:endParaRPr>
          </a:p>
        </p:txBody>
      </p:sp>
      <p:pic>
        <p:nvPicPr>
          <p:cNvPr id="5" name="Grafik 10" descr="mpsd-logo_white_symbol_RGB_big.png"/>
          <p:cNvPicPr>
            <a:picLocks noChangeAspect="1"/>
          </p:cNvPicPr>
          <p:nvPr userDrawn="1"/>
        </p:nvPicPr>
        <p:blipFill>
          <a:blip r:embed="rId2" cstate="print"/>
          <a:stretch>
            <a:fillRect/>
          </a:stretch>
        </p:blipFill>
        <p:spPr>
          <a:xfrm>
            <a:off x="30087" y="6541528"/>
            <a:ext cx="265019" cy="28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479" y="6549620"/>
            <a:ext cx="286588" cy="288000"/>
          </a:xfrm>
          <a:prstGeom prst="rect">
            <a:avLst/>
          </a:prstGeom>
        </p:spPr>
      </p:pic>
    </p:spTree>
    <p:extLst>
      <p:ext uri="{BB962C8B-B14F-4D97-AF65-F5344CB8AC3E}">
        <p14:creationId xmlns:p14="http://schemas.microsoft.com/office/powerpoint/2010/main" val="3993227603"/>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5" Type="http://schemas.openxmlformats.org/officeDocument/2006/relationships/image" Target="../media/image2.jpe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theme" Target="../theme/theme2.xml"/><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3.xml"/><Relationship Id="rId6" Type="http://schemas.openxmlformats.org/officeDocument/2006/relationships/image" Target="../media/image5.png"/><Relationship Id="rId7" Type="http://schemas.openxmlformats.org/officeDocument/2006/relationships/image" Target="../media/image6.jpe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mpsd-logo_white-on-blue_symbol_RGB.jpg"/>
          <p:cNvPicPr>
            <a:picLocks noChangeAspect="1"/>
          </p:cNvPicPr>
          <p:nvPr userDrawn="1"/>
        </p:nvPicPr>
        <p:blipFill>
          <a:blip r:embed="rId4" cstate="print"/>
          <a:srcRect r="66265"/>
          <a:stretch>
            <a:fillRect/>
          </a:stretch>
        </p:blipFill>
        <p:spPr>
          <a:xfrm rot="5400000">
            <a:off x="1197258" y="-1197258"/>
            <a:ext cx="6858002" cy="9252518"/>
          </a:xfrm>
          <a:prstGeom prst="rect">
            <a:avLst/>
          </a:prstGeom>
        </p:spPr>
      </p:pic>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4"/>
          </p:nvPr>
        </p:nvSpPr>
        <p:spPr>
          <a:xfrm>
            <a:off x="6516216" y="6453337"/>
            <a:ext cx="2133600" cy="288032"/>
          </a:xfrm>
          <a:prstGeom prst="rect">
            <a:avLst/>
          </a:prstGeom>
        </p:spPr>
        <p:txBody>
          <a:bodyPr vert="horz" lIns="91440" tIns="45720" rIns="91440" bIns="45720" rtlCol="0" anchor="ctr"/>
          <a:lstStyle>
            <a:lvl1pPr algn="r">
              <a:defRPr sz="1200">
                <a:solidFill>
                  <a:schemeClr val="tx1">
                    <a:tint val="75000"/>
                  </a:schemeClr>
                </a:solidFill>
              </a:defRPr>
            </a:lvl1pPr>
          </a:lstStyle>
          <a:p>
            <a:fld id="{C659602C-C509-426F-9F9A-2B71F869BD41}" type="slidenum">
              <a:rPr lang="de-DE" smtClean="0"/>
              <a:pPr/>
              <a:t>‹Nr.›</a:t>
            </a:fld>
            <a:endParaRPr lang="de-DE" dirty="0"/>
          </a:p>
        </p:txBody>
      </p:sp>
      <p:pic>
        <p:nvPicPr>
          <p:cNvPr id="9" name="Grafik 8" descr="mpsd-logo_white-on-blue_short_RGB.jpg"/>
          <p:cNvPicPr>
            <a:picLocks noChangeAspect="1"/>
          </p:cNvPicPr>
          <p:nvPr userDrawn="1"/>
        </p:nvPicPr>
        <p:blipFill>
          <a:blip r:embed="rId5" cstate="print"/>
          <a:srcRect l="22130" t="24070" r="28890" b="19472"/>
          <a:stretch>
            <a:fillRect/>
          </a:stretch>
        </p:blipFill>
        <p:spPr>
          <a:xfrm>
            <a:off x="7992888" y="0"/>
            <a:ext cx="1115616" cy="908720"/>
          </a:xfrm>
          <a:prstGeom prst="rect">
            <a:avLst/>
          </a:prstGeom>
        </p:spPr>
      </p:pic>
      <p:sp>
        <p:nvSpPr>
          <p:cNvPr id="11" name="Rechteck 10"/>
          <p:cNvSpPr/>
          <p:nvPr userDrawn="1"/>
        </p:nvSpPr>
        <p:spPr>
          <a:xfrm>
            <a:off x="1619672" y="6453336"/>
            <a:ext cx="4896544" cy="288032"/>
          </a:xfrm>
          <a:prstGeom prst="rect">
            <a:avLst/>
          </a:prstGeom>
        </p:spPr>
        <p:txBody>
          <a:bodyPr wrap="square">
            <a:spAutoFit/>
          </a:bodyPr>
          <a:lstStyle/>
          <a:p>
            <a:pPr algn="r"/>
            <a:r>
              <a:rPr lang="en-US" sz="1200" kern="1200" baseline="0" dirty="0" smtClean="0">
                <a:solidFill>
                  <a:schemeClr val="bg1"/>
                </a:solidFill>
                <a:latin typeface="Bodoni MT" pitchFamily="18" charset="0"/>
                <a:ea typeface="+mn-ea"/>
                <a:cs typeface="+mn-cs"/>
              </a:rPr>
              <a:t>Max Planck Institute for the Structure and Dynamics of Matter</a:t>
            </a:r>
            <a:endParaRPr lang="de-DE" sz="1200" dirty="0">
              <a:solidFill>
                <a:schemeClr val="bg1"/>
              </a:solidFill>
              <a:latin typeface="Bodoni MT" pitchFamily="18" charset="0"/>
            </a:endParaRPr>
          </a:p>
        </p:txBody>
      </p:sp>
      <p:pic>
        <p:nvPicPr>
          <p:cNvPr id="13" name="Grafik 12" descr="mpsd-logo_white_symbol_RGB_big.png"/>
          <p:cNvPicPr>
            <a:picLocks noChangeAspect="1"/>
          </p:cNvPicPr>
          <p:nvPr userDrawn="1"/>
        </p:nvPicPr>
        <p:blipFill>
          <a:blip r:embed="rId6" cstate="print"/>
          <a:stretch>
            <a:fillRect/>
          </a:stretch>
        </p:blipFill>
        <p:spPr>
          <a:xfrm>
            <a:off x="-2164965" y="4006273"/>
            <a:ext cx="4504717" cy="4895335"/>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9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08720"/>
          </a:xfrm>
          <a:prstGeom prst="rect">
            <a:avLst/>
          </a:prstGeom>
          <a:noFill/>
        </p:spPr>
        <p:txBody>
          <a:bodyPr vert="horz" lIns="91440" tIns="45720" rIns="91440" bIns="45720" rtlCol="0" anchor="ctr">
            <a:normAutofit/>
          </a:bodyPr>
          <a:lstStyle/>
          <a:p>
            <a:r>
              <a:rPr lang="en-US" dirty="0" smtClean="0"/>
              <a:t>Click to edit Master title style</a:t>
            </a:r>
            <a:endParaRPr lang="de-D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9" name="Rectangle 8"/>
          <p:cNvSpPr/>
          <p:nvPr userDrawn="1"/>
        </p:nvSpPr>
        <p:spPr>
          <a:xfrm>
            <a:off x="0" y="6525344"/>
            <a:ext cx="9144000" cy="332656"/>
          </a:xfrm>
          <a:prstGeom prst="rect">
            <a:avLst/>
          </a:prstGeom>
          <a:solidFill>
            <a:srgbClr val="305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 name="Date Placeholder 3"/>
          <p:cNvSpPr>
            <a:spLocks noGrp="1"/>
          </p:cNvSpPr>
          <p:nvPr>
            <p:ph type="dt" sz="half" idx="2"/>
          </p:nvPr>
        </p:nvSpPr>
        <p:spPr>
          <a:xfrm>
            <a:off x="457200" y="6525344"/>
            <a:ext cx="2133600" cy="332656"/>
          </a:xfrm>
          <a:prstGeom prst="rect">
            <a:avLst/>
          </a:prstGeom>
        </p:spPr>
        <p:txBody>
          <a:bodyPr vert="horz" lIns="91440" tIns="45720" rIns="91440" bIns="45720" rtlCol="0" anchor="ctr"/>
          <a:lstStyle>
            <a:lvl1pPr algn="l">
              <a:defRPr sz="1200">
                <a:solidFill>
                  <a:schemeClr val="bg1"/>
                </a:solidFill>
              </a:defRPr>
            </a:lvl1pPr>
          </a:lstStyle>
          <a:p>
            <a:endParaRPr lang="de-DE" dirty="0">
              <a:solidFill>
                <a:prstClr val="white"/>
              </a:solidFill>
            </a:endParaRPr>
          </a:p>
        </p:txBody>
      </p:sp>
      <p:sp>
        <p:nvSpPr>
          <p:cNvPr id="5" name="Footer Placeholder 4"/>
          <p:cNvSpPr>
            <a:spLocks noGrp="1"/>
          </p:cNvSpPr>
          <p:nvPr>
            <p:ph type="ftr" sz="quarter" idx="3"/>
          </p:nvPr>
        </p:nvSpPr>
        <p:spPr>
          <a:xfrm>
            <a:off x="3124200" y="6525344"/>
            <a:ext cx="2895600" cy="332656"/>
          </a:xfrm>
          <a:prstGeom prst="rect">
            <a:avLst/>
          </a:prstGeom>
        </p:spPr>
        <p:txBody>
          <a:bodyPr vert="horz" lIns="91440" tIns="45720" rIns="91440" bIns="45720" rtlCol="0" anchor="ctr"/>
          <a:lstStyle>
            <a:lvl1pPr algn="ctr">
              <a:defRPr sz="1200">
                <a:solidFill>
                  <a:schemeClr val="bg1"/>
                </a:solidFill>
              </a:defRPr>
            </a:lvl1pPr>
          </a:lstStyle>
          <a:p>
            <a:endParaRPr lang="de-DE" dirty="0">
              <a:solidFill>
                <a:prstClr val="white"/>
              </a:solidFill>
            </a:endParaRPr>
          </a:p>
        </p:txBody>
      </p:sp>
      <p:sp>
        <p:nvSpPr>
          <p:cNvPr id="6" name="Slide Number Placeholder 5"/>
          <p:cNvSpPr>
            <a:spLocks noGrp="1"/>
          </p:cNvSpPr>
          <p:nvPr>
            <p:ph type="sldNum" sz="quarter" idx="4"/>
          </p:nvPr>
        </p:nvSpPr>
        <p:spPr>
          <a:xfrm>
            <a:off x="6553200" y="6525344"/>
            <a:ext cx="2133600" cy="332656"/>
          </a:xfrm>
          <a:prstGeom prst="rect">
            <a:avLst/>
          </a:prstGeom>
        </p:spPr>
        <p:txBody>
          <a:bodyPr vert="horz" lIns="91440" tIns="45720" rIns="91440" bIns="45720" rtlCol="0" anchor="ctr"/>
          <a:lstStyle>
            <a:lvl1pPr algn="r">
              <a:defRPr sz="1200">
                <a:solidFill>
                  <a:schemeClr val="bg1"/>
                </a:solidFill>
              </a:defRPr>
            </a:lvl1pPr>
          </a:lstStyle>
          <a:p>
            <a:fld id="{10D13EAE-38DB-4EF4-A01A-B555F6F7F52D}" type="slidenum">
              <a:rPr lang="de-DE" smtClean="0">
                <a:solidFill>
                  <a:prstClr val="white"/>
                </a:solidFill>
              </a:rPr>
              <a:pPr/>
              <a:t>‹Nr.›</a:t>
            </a:fld>
            <a:endParaRPr lang="de-DE" dirty="0">
              <a:solidFill>
                <a:prstClr val="white"/>
              </a:solidFill>
            </a:endParaRPr>
          </a:p>
        </p:txBody>
      </p:sp>
      <p:cxnSp>
        <p:nvCxnSpPr>
          <p:cNvPr id="11" name="Straight Connector 10"/>
          <p:cNvCxnSpPr/>
          <p:nvPr userDrawn="1"/>
        </p:nvCxnSpPr>
        <p:spPr>
          <a:xfrm>
            <a:off x="0" y="908720"/>
            <a:ext cx="9144000" cy="0"/>
          </a:xfrm>
          <a:prstGeom prst="line">
            <a:avLst/>
          </a:prstGeom>
          <a:ln w="63500">
            <a:solidFill>
              <a:srgbClr val="3059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0963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iming>
    <p:tnLst>
      <p:par>
        <p:cTn xmlns:p14="http://schemas.microsoft.com/office/powerpoint/2010/main" id="1" dur="indefinite" restart="never" nodeType="tmRoot"/>
      </p:par>
    </p:tnLst>
  </p:timing>
  <p:hf hdr="0" ftr="0" dt="0"/>
  <p:txStyles>
    <p:titleStyle>
      <a:lvl1pPr algn="ctr" defTabSz="914400" rtl="0" eaLnBrk="1" latinLnBrk="0" hangingPunct="1">
        <a:spcBef>
          <a:spcPct val="0"/>
        </a:spcBef>
        <a:buNone/>
        <a:defRPr sz="4400" kern="1200">
          <a:solidFill>
            <a:srgbClr val="3059A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Grafik 11" descr="mpsd-logo_blue_symbol_heller_RGB.png"/>
          <p:cNvPicPr>
            <a:picLocks noChangeAspect="1"/>
          </p:cNvPicPr>
          <p:nvPr userDrawn="1"/>
        </p:nvPicPr>
        <p:blipFill>
          <a:blip r:embed="rId6" cstate="print"/>
          <a:srcRect l="31145" t="22047" r="30247" b="22048"/>
          <a:stretch>
            <a:fillRect/>
          </a:stretch>
        </p:blipFill>
        <p:spPr>
          <a:xfrm>
            <a:off x="-2630747" y="3789363"/>
            <a:ext cx="5261494" cy="5383854"/>
          </a:xfrm>
          <a:prstGeom prst="rect">
            <a:avLst/>
          </a:prstGeom>
        </p:spPr>
      </p:pic>
      <p:sp>
        <p:nvSpPr>
          <p:cNvPr id="2" name="Titelplatzhalter 1"/>
          <p:cNvSpPr>
            <a:spLocks noGrp="1"/>
          </p:cNvSpPr>
          <p:nvPr>
            <p:ph type="title"/>
          </p:nvPr>
        </p:nvSpPr>
        <p:spPr>
          <a:xfrm>
            <a:off x="381821" y="44624"/>
            <a:ext cx="7762155" cy="905721"/>
          </a:xfrm>
          <a:prstGeom prst="rect">
            <a:avLst/>
          </a:prstGeom>
        </p:spPr>
        <p:txBody>
          <a:bodyPr vert="horz" lIns="91440" tIns="45720" rIns="91440" bIns="45720"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395288" y="1526381"/>
            <a:ext cx="8229600" cy="4525963"/>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4"/>
          </p:nvPr>
        </p:nvSpPr>
        <p:spPr>
          <a:xfrm>
            <a:off x="6516216" y="6525344"/>
            <a:ext cx="2133600" cy="216024"/>
          </a:xfrm>
          <a:prstGeom prst="rect">
            <a:avLst/>
          </a:prstGeom>
        </p:spPr>
        <p:txBody>
          <a:bodyPr vert="horz" lIns="91440" tIns="45720" rIns="91440" bIns="45720" rtlCol="0" anchor="ctr"/>
          <a:lstStyle>
            <a:lvl1pPr algn="r">
              <a:defRPr sz="1200">
                <a:solidFill>
                  <a:schemeClr val="tx1">
                    <a:tint val="75000"/>
                  </a:schemeClr>
                </a:solidFill>
              </a:defRPr>
            </a:lvl1pPr>
          </a:lstStyle>
          <a:p>
            <a:fld id="{23155EE4-D8BF-411D-B2A6-8DAE0BEABB86}" type="slidenum">
              <a:rPr lang="de-DE" smtClean="0">
                <a:solidFill>
                  <a:prstClr val="black">
                    <a:tint val="75000"/>
                  </a:prstClr>
                </a:solidFill>
              </a:rPr>
              <a:pPr/>
              <a:t>‹Nr.›</a:t>
            </a:fld>
            <a:endParaRPr lang="de-DE" dirty="0">
              <a:solidFill>
                <a:prstClr val="black">
                  <a:tint val="75000"/>
                </a:prstClr>
              </a:solidFill>
            </a:endParaRPr>
          </a:p>
        </p:txBody>
      </p:sp>
      <p:pic>
        <p:nvPicPr>
          <p:cNvPr id="8" name="Grafik 7" descr="mpsd-logo_blue_short_RGB.jpg"/>
          <p:cNvPicPr>
            <a:picLocks noChangeAspect="1"/>
          </p:cNvPicPr>
          <p:nvPr/>
        </p:nvPicPr>
        <p:blipFill>
          <a:blip r:embed="rId7" cstate="print"/>
          <a:stretch>
            <a:fillRect/>
          </a:stretch>
        </p:blipFill>
        <p:spPr>
          <a:xfrm>
            <a:off x="8143976" y="216025"/>
            <a:ext cx="880774" cy="548679"/>
          </a:xfrm>
          <a:prstGeom prst="rect">
            <a:avLst/>
          </a:prstGeom>
        </p:spPr>
      </p:pic>
      <p:sp>
        <p:nvSpPr>
          <p:cNvPr id="9" name="Rechteck 8"/>
          <p:cNvSpPr/>
          <p:nvPr userDrawn="1"/>
        </p:nvSpPr>
        <p:spPr>
          <a:xfrm>
            <a:off x="2051720" y="6525344"/>
            <a:ext cx="4464496" cy="276999"/>
          </a:xfrm>
          <a:prstGeom prst="rect">
            <a:avLst/>
          </a:prstGeom>
        </p:spPr>
        <p:txBody>
          <a:bodyPr wrap="square">
            <a:spAutoFit/>
          </a:bodyPr>
          <a:lstStyle/>
          <a:p>
            <a:pPr algn="r"/>
            <a:r>
              <a:rPr lang="en-US" sz="1200" dirty="0" smtClean="0">
                <a:solidFill>
                  <a:srgbClr val="3F6EA7"/>
                </a:solidFill>
                <a:latin typeface="Bodoni MT" pitchFamily="18" charset="0"/>
              </a:rPr>
              <a:t>Max Planck Institute for the Structure and Dynamics of Matter</a:t>
            </a:r>
            <a:endParaRPr lang="de-DE" sz="1200" dirty="0">
              <a:solidFill>
                <a:srgbClr val="3F6EA7"/>
              </a:solidFill>
              <a:latin typeface="Bodoni MT" pitchFamily="18" charset="0"/>
            </a:endParaRPr>
          </a:p>
        </p:txBody>
      </p:sp>
      <p:cxnSp>
        <p:nvCxnSpPr>
          <p:cNvPr id="5" name="Straight Connector 4"/>
          <p:cNvCxnSpPr/>
          <p:nvPr userDrawn="1"/>
        </p:nvCxnSpPr>
        <p:spPr>
          <a:xfrm>
            <a:off x="0" y="1052736"/>
            <a:ext cx="9144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59233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1" r:id="rId4"/>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30.png"/><Relationship Id="rId1" Type="http://schemas.microsoft.com/office/2007/relationships/media" Target="../media/media3.mp4"/><Relationship Id="rId2" Type="http://schemas.openxmlformats.org/officeDocument/2006/relationships/video" Target="../media/media3.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 Id="rId3" Type="http://schemas.openxmlformats.org/officeDocument/2006/relationships/image" Target="../media/image3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13.xml"/><Relationship Id="rId2"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oleObject" Target="../embeddings/oleObject3.bin"/><Relationship Id="rId5" Type="http://schemas.openxmlformats.org/officeDocument/2006/relationships/image" Target="../media/image22.emf"/><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emf"/><Relationship Id="rId3" Type="http://schemas.openxmlformats.org/officeDocument/2006/relationships/image" Target="../media/image3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emf"/><Relationship Id="rId3"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13.xml"/><Relationship Id="rId2" Type="http://schemas.openxmlformats.org/officeDocument/2006/relationships/image" Target="../media/image4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emf"/><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gif"/><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13.xml"/><Relationship Id="rId2" Type="http://schemas.openxmlformats.org/officeDocument/2006/relationships/image" Target="../media/image4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emf"/></Relationships>
</file>

<file path=ppt/slides/_rels/slide22.xml.rels><?xml version="1.0" encoding="UTF-8" standalone="yes"?>
<Relationships xmlns="http://schemas.openxmlformats.org/package/2006/relationships"><Relationship Id="rId11" Type="http://schemas.openxmlformats.org/officeDocument/2006/relationships/image" Target="../media/image53.jpe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 Type="http://schemas.openxmlformats.org/officeDocument/2006/relationships/slideLayout" Target="../slideLayouts/slideLayout13.xml"/><Relationship Id="rId2" Type="http://schemas.openxmlformats.org/officeDocument/2006/relationships/image" Target="../media/image44.jpg"/><Relationship Id="rId3" Type="http://schemas.openxmlformats.org/officeDocument/2006/relationships/image" Target="../media/image45.png"/><Relationship Id="rId4" Type="http://schemas.openxmlformats.org/officeDocument/2006/relationships/image" Target="../media/image46.jp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emf"/><Relationship Id="rId9" Type="http://schemas.openxmlformats.org/officeDocument/2006/relationships/image" Target="../media/image51.emf"/><Relationship Id="rId10" Type="http://schemas.openxmlformats.org/officeDocument/2006/relationships/image" Target="../media/image5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emf"/></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58.png"/><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14.png"/><Relationship Id="rId5" Type="http://schemas.openxmlformats.org/officeDocument/2006/relationships/image" Target="../media/image15.png"/><Relationship Id="rId1" Type="http://schemas.microsoft.com/office/2007/relationships/media" Target="../media/media1.gif"/><Relationship Id="rId2" Type="http://schemas.openxmlformats.org/officeDocument/2006/relationships/video" Target="../media/media1.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13.xml"/><Relationship Id="rId2" Type="http://schemas.openxmlformats.org/officeDocument/2006/relationships/image" Target="../media/image59.emf"/></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13.xml"/><Relationship Id="rId2"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3.xml"/><Relationship Id="rId2"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65.png"/><Relationship Id="rId1" Type="http://schemas.openxmlformats.org/officeDocument/2006/relationships/slideLayout" Target="../slideLayouts/slideLayout13.xml"/><Relationship Id="rId2"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1.emf"/><Relationship Id="rId3" Type="http://schemas.openxmlformats.org/officeDocument/2006/relationships/image" Target="../media/image7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16.png"/><Relationship Id="rId5" Type="http://schemas.openxmlformats.org/officeDocument/2006/relationships/image" Target="../media/image17.png"/><Relationship Id="rId1" Type="http://schemas.microsoft.com/office/2007/relationships/media" Target="../media/media2.gif"/><Relationship Id="rId2" Type="http://schemas.openxmlformats.org/officeDocument/2006/relationships/video" Target="../media/media2.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5.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5.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emf"/><Relationship Id="rId6"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oleObject" Target="../embeddings/oleObject1.bin"/><Relationship Id="rId5" Type="http://schemas.openxmlformats.org/officeDocument/2006/relationships/image" Target="../media/image22.emf"/><Relationship Id="rId6" Type="http://schemas.openxmlformats.org/officeDocument/2006/relationships/image" Target="../media/image24.emf"/><Relationship Id="rId7" Type="http://schemas.openxmlformats.org/officeDocument/2006/relationships/image" Target="../media/image25.emf"/><Relationship Id="rId1" Type="http://schemas.openxmlformats.org/officeDocument/2006/relationships/vmlDrawing" Target="../drawings/vmlDrawing1.vml"/><Relationship Id="rId2"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 Id="rId3" Type="http://schemas.openxmlformats.org/officeDocument/2006/relationships/image" Target="../media/image2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8.emf"/><Relationship Id="rId5" Type="http://schemas.openxmlformats.org/officeDocument/2006/relationships/image" Target="../media/image29.emf"/><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1844824"/>
            <a:ext cx="7772400" cy="1470025"/>
          </a:xfrm>
        </p:spPr>
        <p:txBody>
          <a:bodyPr/>
          <a:lstStyle/>
          <a:p>
            <a:r>
              <a:rPr lang="de-DE" dirty="0" err="1" smtClean="0">
                <a:latin typeface="Calibri"/>
                <a:cs typeface="Calibri"/>
              </a:rPr>
              <a:t>Theory</a:t>
            </a:r>
            <a:r>
              <a:rPr lang="de-DE" dirty="0" smtClean="0">
                <a:latin typeface="Calibri"/>
                <a:cs typeface="Calibri"/>
              </a:rPr>
              <a:t> </a:t>
            </a:r>
            <a:r>
              <a:rPr lang="de-DE" dirty="0" err="1" smtClean="0">
                <a:latin typeface="Calibri"/>
                <a:cs typeface="Calibri"/>
              </a:rPr>
              <a:t>of</a:t>
            </a:r>
            <a:r>
              <a:rPr lang="de-DE" dirty="0" smtClean="0">
                <a:latin typeface="Calibri"/>
                <a:cs typeface="Calibri"/>
              </a:rPr>
              <a:t> ultrafast dynamics</a:t>
            </a:r>
            <a:br>
              <a:rPr lang="de-DE" dirty="0" smtClean="0">
                <a:latin typeface="Calibri"/>
                <a:cs typeface="Calibri"/>
              </a:rPr>
            </a:br>
            <a:r>
              <a:rPr lang="de-DE" dirty="0" smtClean="0">
                <a:latin typeface="Calibri"/>
                <a:cs typeface="Calibri"/>
              </a:rPr>
              <a:t>in superconductors</a:t>
            </a:r>
            <a:endParaRPr lang="de-DE" dirty="0">
              <a:latin typeface="Calibri"/>
              <a:cs typeface="Calibri"/>
            </a:endParaRPr>
          </a:p>
        </p:txBody>
      </p:sp>
      <p:sp>
        <p:nvSpPr>
          <p:cNvPr id="3" name="Untertitel 2"/>
          <p:cNvSpPr>
            <a:spLocks noGrp="1"/>
          </p:cNvSpPr>
          <p:nvPr>
            <p:ph type="subTitle" idx="1"/>
          </p:nvPr>
        </p:nvSpPr>
        <p:spPr>
          <a:xfrm>
            <a:off x="1403648" y="4509120"/>
            <a:ext cx="6400800" cy="1800200"/>
          </a:xfrm>
        </p:spPr>
        <p:txBody>
          <a:bodyPr>
            <a:normAutofit/>
          </a:bodyPr>
          <a:lstStyle/>
          <a:p>
            <a:r>
              <a:rPr lang="de-DE" dirty="0" smtClean="0">
                <a:solidFill>
                  <a:schemeClr val="tx1"/>
                </a:solidFill>
              </a:rPr>
              <a:t>Michael Sentef</a:t>
            </a:r>
            <a:endParaRPr lang="de-DE" sz="2800" dirty="0" smtClean="0">
              <a:solidFill>
                <a:schemeClr val="tx1"/>
              </a:solidFill>
            </a:endParaRPr>
          </a:p>
          <a:p>
            <a:r>
              <a:rPr lang="de-DE" sz="2800" dirty="0" smtClean="0">
                <a:solidFill>
                  <a:schemeClr val="tx1"/>
                </a:solidFill>
              </a:rPr>
              <a:t>New3SC-11, Bled, September 14, 2016</a:t>
            </a:r>
            <a:endParaRPr lang="de-DE" sz="2800" dirty="0">
              <a:solidFill>
                <a:schemeClr val="tx1"/>
              </a:solidFill>
            </a:endParaRPr>
          </a:p>
        </p:txBody>
      </p:sp>
      <p:sp>
        <p:nvSpPr>
          <p:cNvPr id="4" name="Textfeld 3"/>
          <p:cNvSpPr txBox="1"/>
          <p:nvPr/>
        </p:nvSpPr>
        <p:spPr>
          <a:xfrm>
            <a:off x="467544" y="3356992"/>
            <a:ext cx="3096733" cy="830997"/>
          </a:xfrm>
          <a:prstGeom prst="rect">
            <a:avLst/>
          </a:prstGeom>
          <a:noFill/>
        </p:spPr>
        <p:txBody>
          <a:bodyPr wrap="none" rtlCol="0">
            <a:spAutoFit/>
          </a:bodyPr>
          <a:lstStyle/>
          <a:p>
            <a:pPr marL="0" lvl="1"/>
            <a:r>
              <a:rPr lang="de-DE" sz="2400" i="1" dirty="0">
                <a:solidFill>
                  <a:srgbClr val="008000"/>
                </a:solidFill>
                <a:cs typeface="Calibri"/>
              </a:rPr>
              <a:t>PRB 92, 224517 (2015)</a:t>
            </a:r>
            <a:endParaRPr lang="de-DE" sz="2400" i="1" dirty="0" smtClean="0">
              <a:solidFill>
                <a:srgbClr val="008000"/>
              </a:solidFill>
            </a:endParaRPr>
          </a:p>
          <a:p>
            <a:pPr marL="0" lvl="1"/>
            <a:r>
              <a:rPr lang="en-US" sz="2400" i="1" dirty="0">
                <a:solidFill>
                  <a:srgbClr val="008000"/>
                </a:solidFill>
                <a:cs typeface="Calibri"/>
              </a:rPr>
              <a:t>PRB 93, 144506 (2016)</a:t>
            </a:r>
          </a:p>
        </p:txBody>
      </p:sp>
      <p:sp>
        <p:nvSpPr>
          <p:cNvPr id="5" name="Textfeld 4"/>
          <p:cNvSpPr txBox="1"/>
          <p:nvPr/>
        </p:nvSpPr>
        <p:spPr>
          <a:xfrm>
            <a:off x="3563888" y="3356992"/>
            <a:ext cx="4765147" cy="830997"/>
          </a:xfrm>
          <a:prstGeom prst="rect">
            <a:avLst/>
          </a:prstGeom>
          <a:noFill/>
        </p:spPr>
        <p:txBody>
          <a:bodyPr wrap="none" rtlCol="0">
            <a:spAutoFit/>
          </a:bodyPr>
          <a:lstStyle/>
          <a:p>
            <a:r>
              <a:rPr lang="de-DE" sz="1600" dirty="0" err="1" smtClean="0">
                <a:solidFill>
                  <a:schemeClr val="bg1">
                    <a:lumMod val="50000"/>
                  </a:schemeClr>
                </a:solidFill>
              </a:rPr>
              <a:t>Collaborators</a:t>
            </a:r>
            <a:r>
              <a:rPr lang="de-DE" sz="1600" dirty="0" smtClean="0">
                <a:solidFill>
                  <a:schemeClr val="bg1">
                    <a:lumMod val="50000"/>
                  </a:schemeClr>
                </a:solidFill>
              </a:rPr>
              <a:t>:</a:t>
            </a:r>
          </a:p>
          <a:p>
            <a:r>
              <a:rPr lang="de-DE" sz="1600" dirty="0" smtClean="0">
                <a:solidFill>
                  <a:schemeClr val="bg1">
                    <a:lumMod val="50000"/>
                  </a:schemeClr>
                </a:solidFill>
              </a:rPr>
              <a:t>A. F. Kemper, B. Moritz, J. K. </a:t>
            </a:r>
            <a:r>
              <a:rPr lang="de-DE" sz="1600" dirty="0" err="1" smtClean="0">
                <a:solidFill>
                  <a:schemeClr val="bg1">
                    <a:lumMod val="50000"/>
                  </a:schemeClr>
                </a:solidFill>
              </a:rPr>
              <a:t>Freericks</a:t>
            </a:r>
            <a:r>
              <a:rPr lang="de-DE" sz="1600" dirty="0" smtClean="0">
                <a:solidFill>
                  <a:schemeClr val="bg1">
                    <a:lumMod val="50000"/>
                  </a:schemeClr>
                </a:solidFill>
              </a:rPr>
              <a:t>, T. P. </a:t>
            </a:r>
            <a:r>
              <a:rPr lang="de-DE" sz="1600" dirty="0" err="1" smtClean="0">
                <a:solidFill>
                  <a:schemeClr val="bg1">
                    <a:lumMod val="50000"/>
                  </a:schemeClr>
                </a:solidFill>
              </a:rPr>
              <a:t>Devereaux</a:t>
            </a:r>
            <a:r>
              <a:rPr lang="de-DE" sz="1600" dirty="0" smtClean="0">
                <a:solidFill>
                  <a:schemeClr val="bg1">
                    <a:lumMod val="50000"/>
                  </a:schemeClr>
                </a:solidFill>
              </a:rPr>
              <a:t>,</a:t>
            </a:r>
          </a:p>
          <a:p>
            <a:r>
              <a:rPr lang="de-DE" sz="1600" dirty="0" smtClean="0">
                <a:solidFill>
                  <a:schemeClr val="bg1">
                    <a:lumMod val="50000"/>
                  </a:schemeClr>
                </a:solidFill>
              </a:rPr>
              <a:t>A. Georges, C. </a:t>
            </a:r>
            <a:r>
              <a:rPr lang="de-DE" sz="1600" dirty="0" err="1" smtClean="0">
                <a:solidFill>
                  <a:schemeClr val="bg1">
                    <a:lumMod val="50000"/>
                  </a:schemeClr>
                </a:solidFill>
              </a:rPr>
              <a:t>Kollath</a:t>
            </a:r>
            <a:endParaRPr lang="de-DE" sz="1600" dirty="0">
              <a:solidFill>
                <a:schemeClr val="bg1">
                  <a:lumMod val="50000"/>
                </a:schemeClr>
              </a:solidFill>
            </a:endParaRPr>
          </a:p>
        </p:txBody>
      </p:sp>
      <p:pic>
        <p:nvPicPr>
          <p:cNvPr id="6" name="Bild 5"/>
          <p:cNvPicPr>
            <a:picLocks noChangeAspect="1"/>
          </p:cNvPicPr>
          <p:nvPr/>
        </p:nvPicPr>
        <p:blipFill>
          <a:blip r:embed="rId2"/>
          <a:stretch>
            <a:fillRect/>
          </a:stretch>
        </p:blipFill>
        <p:spPr>
          <a:xfrm>
            <a:off x="6588224" y="6311172"/>
            <a:ext cx="1224136" cy="430196"/>
          </a:xfrm>
          <a:prstGeom prst="rect">
            <a:avLst/>
          </a:prstGeom>
        </p:spPr>
      </p:pic>
      <p:pic>
        <p:nvPicPr>
          <p:cNvPr id="7" name="Bild 6"/>
          <p:cNvPicPr>
            <a:picLocks noChangeAspect="1"/>
          </p:cNvPicPr>
          <p:nvPr/>
        </p:nvPicPr>
        <p:blipFill>
          <a:blip r:embed="rId3"/>
          <a:stretch>
            <a:fillRect/>
          </a:stretch>
        </p:blipFill>
        <p:spPr>
          <a:xfrm>
            <a:off x="7884368" y="6144705"/>
            <a:ext cx="1099840" cy="5966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Oscillations</a:t>
            </a:r>
            <a:r>
              <a:rPr lang="de-DE" dirty="0" smtClean="0"/>
              <a:t> in </a:t>
            </a:r>
            <a:r>
              <a:rPr lang="de-DE" dirty="0" err="1" smtClean="0"/>
              <a:t>photocurrent</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10</a:t>
            </a:fld>
            <a:endParaRPr lang="en-US">
              <a:solidFill>
                <a:prstClr val="black">
                  <a:tint val="75000"/>
                </a:prstClr>
              </a:solidFill>
            </a:endParaRPr>
          </a:p>
        </p:txBody>
      </p:sp>
      <p:pic>
        <p:nvPicPr>
          <p:cNvPr id="5" name="animation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8381" y="1100856"/>
            <a:ext cx="6485987" cy="5188789"/>
          </a:xfrm>
          <a:prstGeom prst="rect">
            <a:avLst/>
          </a:prstGeom>
        </p:spPr>
      </p:pic>
    </p:spTree>
    <p:extLst>
      <p:ext uri="{BB962C8B-B14F-4D97-AF65-F5344CB8AC3E}">
        <p14:creationId xmlns:p14="http://schemas.microsoft.com/office/powerpoint/2010/main" val="109258401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Amplitude </a:t>
            </a:r>
            <a:r>
              <a:rPr lang="de-DE" dirty="0" err="1" smtClean="0"/>
              <a:t>mode</a:t>
            </a:r>
            <a:r>
              <a:rPr lang="de-DE" dirty="0" smtClean="0"/>
              <a:t> </a:t>
            </a:r>
            <a:r>
              <a:rPr lang="de-DE" dirty="0" err="1" smtClean="0"/>
              <a:t>oscillations</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11</a:t>
            </a:fld>
            <a:endParaRPr lang="en-US">
              <a:solidFill>
                <a:prstClr val="black">
                  <a:tint val="75000"/>
                </a:prstClr>
              </a:solidFill>
            </a:endParaRPr>
          </a:p>
        </p:txBody>
      </p:sp>
      <p:pic>
        <p:nvPicPr>
          <p:cNvPr id="7" name="Bild 6" descr="fig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34" y="1229101"/>
            <a:ext cx="5483530" cy="3683807"/>
          </a:xfrm>
          <a:prstGeom prst="rect">
            <a:avLst/>
          </a:prstGeom>
        </p:spPr>
      </p:pic>
      <p:sp>
        <p:nvSpPr>
          <p:cNvPr id="8" name="TextBox 11"/>
          <p:cNvSpPr txBox="1"/>
          <p:nvPr/>
        </p:nvSpPr>
        <p:spPr>
          <a:xfrm>
            <a:off x="1043608" y="4941168"/>
            <a:ext cx="7128792" cy="923330"/>
          </a:xfrm>
          <a:prstGeom prst="rect">
            <a:avLst/>
          </a:prstGeom>
          <a:noFill/>
          <a:ln w="25400">
            <a:solidFill>
              <a:srgbClr val="BB0000"/>
            </a:solidFill>
          </a:ln>
        </p:spPr>
        <p:txBody>
          <a:bodyPr wrap="square" rtlCol="0">
            <a:spAutoFit/>
          </a:bodyPr>
          <a:lstStyle/>
          <a:p>
            <a:r>
              <a:rPr lang="en-US" dirty="0" smtClean="0"/>
              <a:t>Amplitude (“Higgs”) mode oscillations predicted in time-resolved ARPES</a:t>
            </a:r>
          </a:p>
          <a:p>
            <a:r>
              <a:rPr lang="en-US" dirty="0" smtClean="0"/>
              <a:t>Reduced order parameter sets oscillation frequency</a:t>
            </a:r>
          </a:p>
          <a:p>
            <a:r>
              <a:rPr lang="en-US" dirty="0" smtClean="0"/>
              <a:t>Dissipation: Exciting Higgs even far away from gap resonance</a:t>
            </a:r>
            <a:endParaRPr lang="en-US" dirty="0"/>
          </a:p>
        </p:txBody>
      </p:sp>
      <p:sp>
        <p:nvSpPr>
          <p:cNvPr id="9" name="Textfeld 8"/>
          <p:cNvSpPr txBox="1"/>
          <p:nvPr/>
        </p:nvSpPr>
        <p:spPr>
          <a:xfrm>
            <a:off x="1" y="5877272"/>
            <a:ext cx="9143999" cy="738664"/>
          </a:xfrm>
          <a:prstGeom prst="rect">
            <a:avLst/>
          </a:prstGeom>
          <a:noFill/>
        </p:spPr>
        <p:txBody>
          <a:bodyPr wrap="square" rtlCol="0">
            <a:spAutoFit/>
          </a:bodyPr>
          <a:lstStyle/>
          <a:p>
            <a:r>
              <a:rPr lang="de-DE" sz="1400" i="1" dirty="0" err="1" smtClean="0">
                <a:solidFill>
                  <a:srgbClr val="008000"/>
                </a:solidFill>
              </a:rPr>
              <a:t>Optics</a:t>
            </a:r>
            <a:r>
              <a:rPr lang="de-DE" sz="1400" i="1" dirty="0" smtClean="0">
                <a:solidFill>
                  <a:srgbClr val="008000"/>
                </a:solidFill>
              </a:rPr>
              <a:t>: </a:t>
            </a:r>
            <a:r>
              <a:rPr lang="de-DE" sz="1400" i="1" dirty="0" err="1" smtClean="0">
                <a:solidFill>
                  <a:srgbClr val="008000"/>
                </a:solidFill>
              </a:rPr>
              <a:t>Matsunaga</a:t>
            </a:r>
            <a:r>
              <a:rPr lang="de-DE" sz="1400" i="1" dirty="0" smtClean="0">
                <a:solidFill>
                  <a:srgbClr val="008000"/>
                </a:solidFill>
              </a:rPr>
              <a:t> et al., </a:t>
            </a:r>
            <a:r>
              <a:rPr lang="hu-HU" sz="1400" i="1" dirty="0">
                <a:solidFill>
                  <a:srgbClr val="008000"/>
                </a:solidFill>
              </a:rPr>
              <a:t>Phys. Rev. Lett. 111, 057002 (2013</a:t>
            </a:r>
            <a:r>
              <a:rPr lang="hu-HU" sz="1400" i="1" dirty="0" smtClean="0">
                <a:solidFill>
                  <a:srgbClr val="008000"/>
                </a:solidFill>
              </a:rPr>
              <a:t>), Science 2014 [</a:t>
            </a:r>
            <a:r>
              <a:rPr lang="en-US" sz="1400" i="1" dirty="0">
                <a:solidFill>
                  <a:srgbClr val="008000"/>
                </a:solidFill>
              </a:rPr>
              <a:t>10.1126/science.1254697</a:t>
            </a:r>
            <a:r>
              <a:rPr lang="hu-HU" sz="1400" i="1" dirty="0" smtClean="0">
                <a:solidFill>
                  <a:srgbClr val="008000"/>
                </a:solidFill>
              </a:rPr>
              <a:t>] </a:t>
            </a:r>
            <a:endParaRPr lang="de-DE" sz="1400" i="1" dirty="0" smtClean="0">
              <a:solidFill>
                <a:srgbClr val="008000"/>
              </a:solidFill>
            </a:endParaRPr>
          </a:p>
          <a:p>
            <a:r>
              <a:rPr lang="de-DE" sz="1400" i="1" dirty="0" err="1" smtClean="0">
                <a:solidFill>
                  <a:srgbClr val="008000"/>
                </a:solidFill>
              </a:rPr>
              <a:t>Theory</a:t>
            </a:r>
            <a:r>
              <a:rPr lang="de-DE" sz="1400" i="1" dirty="0" smtClean="0">
                <a:solidFill>
                  <a:srgbClr val="008000"/>
                </a:solidFill>
              </a:rPr>
              <a:t>: Volkov &amp; Kogan 1974, </a:t>
            </a:r>
            <a:r>
              <a:rPr lang="de-DE" sz="1400" i="1" dirty="0" err="1" smtClean="0">
                <a:solidFill>
                  <a:srgbClr val="008000"/>
                </a:solidFill>
              </a:rPr>
              <a:t>Barankov</a:t>
            </a:r>
            <a:r>
              <a:rPr lang="de-DE" sz="1400" i="1" dirty="0" smtClean="0">
                <a:solidFill>
                  <a:srgbClr val="008000"/>
                </a:solidFill>
              </a:rPr>
              <a:t> PRL 2004, </a:t>
            </a:r>
            <a:r>
              <a:rPr lang="de-DE" sz="1400" i="1" dirty="0" err="1" smtClean="0">
                <a:solidFill>
                  <a:srgbClr val="008000"/>
                </a:solidFill>
              </a:rPr>
              <a:t>Yuzbashyan</a:t>
            </a:r>
            <a:r>
              <a:rPr lang="de-DE" sz="1400" i="1" dirty="0" smtClean="0">
                <a:solidFill>
                  <a:srgbClr val="008000"/>
                </a:solidFill>
              </a:rPr>
              <a:t> PRL 2006, </a:t>
            </a:r>
            <a:r>
              <a:rPr lang="de-DE" sz="1400" i="1" dirty="0" err="1" smtClean="0">
                <a:solidFill>
                  <a:srgbClr val="008000"/>
                </a:solidFill>
              </a:rPr>
              <a:t>Tsuji</a:t>
            </a:r>
            <a:r>
              <a:rPr lang="de-DE" sz="1400" i="1" dirty="0" smtClean="0">
                <a:solidFill>
                  <a:srgbClr val="008000"/>
                </a:solidFill>
              </a:rPr>
              <a:t> PRL 2013, Murakami PRB 2016, Schnyder, Manske et al, PRB 2011, Krull, Manske et al., PRB 2014</a:t>
            </a:r>
            <a:endParaRPr lang="de-DE" sz="1400" i="1" dirty="0">
              <a:solidFill>
                <a:srgbClr val="008000"/>
              </a:solidFill>
            </a:endParaRPr>
          </a:p>
        </p:txBody>
      </p:sp>
      <p:sp>
        <p:nvSpPr>
          <p:cNvPr id="10" name="Rechteck 9"/>
          <p:cNvSpPr/>
          <p:nvPr/>
        </p:nvSpPr>
        <p:spPr>
          <a:xfrm>
            <a:off x="7020272" y="1052736"/>
            <a:ext cx="2232637" cy="830997"/>
          </a:xfrm>
          <a:prstGeom prst="rect">
            <a:avLst/>
          </a:prstGeom>
        </p:spPr>
        <p:txBody>
          <a:bodyPr wrap="square">
            <a:spAutoFit/>
          </a:bodyPr>
          <a:lstStyle/>
          <a:p>
            <a:pPr marL="0" lvl="1"/>
            <a:r>
              <a:rPr lang="de-DE" sz="2400" i="1" dirty="0">
                <a:solidFill>
                  <a:srgbClr val="008000"/>
                </a:solidFill>
                <a:cs typeface="Calibri"/>
              </a:rPr>
              <a:t>PRB 92, 224517 (2015)</a:t>
            </a:r>
            <a:endParaRPr lang="de-DE" sz="2400" i="1" dirty="0">
              <a:solidFill>
                <a:srgbClr val="008000"/>
              </a:solidFill>
            </a:endParaRPr>
          </a:p>
        </p:txBody>
      </p:sp>
    </p:spTree>
    <p:extLst>
      <p:ext uri="{BB962C8B-B14F-4D97-AF65-F5344CB8AC3E}">
        <p14:creationId xmlns:p14="http://schemas.microsoft.com/office/powerpoint/2010/main" val="596562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smtClean="0"/>
              <a:t>How</a:t>
            </a:r>
            <a:r>
              <a:rPr lang="de-DE" dirty="0" smtClean="0"/>
              <a:t> </a:t>
            </a:r>
            <a:r>
              <a:rPr lang="de-DE" dirty="0" err="1" smtClean="0"/>
              <a:t>to</a:t>
            </a:r>
            <a:r>
              <a:rPr lang="de-DE" dirty="0" smtClean="0"/>
              <a:t> </a:t>
            </a:r>
            <a:r>
              <a:rPr lang="de-DE" dirty="0" err="1" smtClean="0"/>
              <a:t>enhance</a:t>
            </a:r>
            <a:r>
              <a:rPr lang="de-DE" dirty="0" smtClean="0"/>
              <a:t> </a:t>
            </a:r>
            <a:r>
              <a:rPr lang="de-DE" dirty="0" err="1" smtClean="0"/>
              <a:t>boson-mediated</a:t>
            </a:r>
            <a:r>
              <a:rPr lang="de-DE" dirty="0" smtClean="0"/>
              <a:t> SC?</a:t>
            </a:r>
            <a:endParaRPr lang="de-DE" dirty="0"/>
          </a:p>
        </p:txBody>
      </p:sp>
      <p:sp>
        <p:nvSpPr>
          <p:cNvPr id="3" name="Inhaltsplatzhalter 2"/>
          <p:cNvSpPr>
            <a:spLocks noGrp="1"/>
          </p:cNvSpPr>
          <p:nvPr>
            <p:ph idx="1"/>
          </p:nvPr>
        </p:nvSpPr>
        <p:spPr>
          <a:xfrm>
            <a:off x="395288" y="1526381"/>
            <a:ext cx="5256832" cy="1110531"/>
          </a:xfrm>
        </p:spPr>
        <p:txBody>
          <a:bodyPr>
            <a:normAutofit/>
          </a:bodyPr>
          <a:lstStyle/>
          <a:p>
            <a:pPr>
              <a:buFont typeface="Arial"/>
              <a:buChar char="•"/>
            </a:pPr>
            <a:r>
              <a:rPr lang="de-DE" dirty="0" smtClean="0"/>
              <a:t>BCS </a:t>
            </a:r>
            <a:r>
              <a:rPr lang="de-DE" dirty="0" err="1" smtClean="0"/>
              <a:t>theory</a:t>
            </a:r>
            <a:r>
              <a:rPr lang="de-DE" dirty="0" smtClean="0"/>
              <a:t> – </a:t>
            </a:r>
            <a:r>
              <a:rPr lang="de-DE" dirty="0" err="1" smtClean="0"/>
              <a:t>plain</a:t>
            </a:r>
            <a:r>
              <a:rPr lang="de-DE" dirty="0" smtClean="0"/>
              <a:t> </a:t>
            </a:r>
            <a:r>
              <a:rPr lang="de-DE" dirty="0" err="1" smtClean="0"/>
              <a:t>vanilla</a:t>
            </a:r>
            <a:r>
              <a:rPr lang="de-DE" dirty="0" smtClean="0"/>
              <a:t> SC (</a:t>
            </a:r>
            <a:r>
              <a:rPr lang="de-DE" dirty="0" err="1" smtClean="0"/>
              <a:t>weak</a:t>
            </a:r>
            <a:r>
              <a:rPr lang="de-DE" dirty="0" smtClean="0"/>
              <a:t> </a:t>
            </a:r>
            <a:r>
              <a:rPr lang="de-DE" dirty="0" err="1" smtClean="0"/>
              <a:t>coupling</a:t>
            </a:r>
            <a:r>
              <a:rPr lang="de-DE" dirty="0" smtClean="0"/>
              <a:t>)</a:t>
            </a:r>
          </a:p>
        </p:txBody>
      </p:sp>
      <p:sp>
        <p:nvSpPr>
          <p:cNvPr id="7" name="Foliennummernplatzhalter 6"/>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12</a:t>
            </a:fld>
            <a:endParaRPr lang="en-US" dirty="0">
              <a:solidFill>
                <a:prstClr val="black">
                  <a:tint val="75000"/>
                </a:prstClr>
              </a:solidFill>
            </a:endParaRPr>
          </a:p>
        </p:txBody>
      </p:sp>
      <p:pic>
        <p:nvPicPr>
          <p:cNvPr id="9" name="Bild 8"/>
          <p:cNvPicPr>
            <a:picLocks noChangeAspect="1"/>
          </p:cNvPicPr>
          <p:nvPr/>
        </p:nvPicPr>
        <p:blipFill>
          <a:blip r:embed="rId2"/>
          <a:stretch>
            <a:fillRect/>
          </a:stretch>
        </p:blipFill>
        <p:spPr>
          <a:xfrm>
            <a:off x="6012160" y="1412776"/>
            <a:ext cx="2624212" cy="2097419"/>
          </a:xfrm>
          <a:prstGeom prst="rect">
            <a:avLst/>
          </a:prstGeom>
        </p:spPr>
      </p:pic>
      <p:pic>
        <p:nvPicPr>
          <p:cNvPr id="10" name="Bild 9" descr="bcs_formula.pdf"/>
          <p:cNvPicPr>
            <a:picLocks noChangeAspect="1"/>
          </p:cNvPicPr>
          <p:nvPr/>
        </p:nvPicPr>
        <p:blipFill rotWithShape="1">
          <a:blip r:embed="rId3">
            <a:extLst>
              <a:ext uri="{28A0092B-C50C-407E-A947-70E740481C1C}">
                <a14:useLocalDpi xmlns:a14="http://schemas.microsoft.com/office/drawing/2010/main" val="0"/>
              </a:ext>
            </a:extLst>
          </a:blip>
          <a:srcRect t="43275" b="44054"/>
          <a:stretch/>
        </p:blipFill>
        <p:spPr>
          <a:xfrm>
            <a:off x="827584" y="2708920"/>
            <a:ext cx="4846211" cy="868949"/>
          </a:xfrm>
          <a:prstGeom prst="rect">
            <a:avLst/>
          </a:prstGeom>
        </p:spPr>
      </p:pic>
      <p:sp>
        <p:nvSpPr>
          <p:cNvPr id="12" name="Inhaltsplatzhalter 2"/>
          <p:cNvSpPr txBox="1">
            <a:spLocks/>
          </p:cNvSpPr>
          <p:nvPr/>
        </p:nvSpPr>
        <p:spPr>
          <a:xfrm>
            <a:off x="395288" y="3645024"/>
            <a:ext cx="8229600" cy="24073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Font typeface="Arial"/>
              <a:buChar char="•"/>
            </a:pPr>
            <a:r>
              <a:rPr lang="de-DE" dirty="0" smtClean="0"/>
              <a:t>effective attraction </a:t>
            </a:r>
            <a:r>
              <a:rPr lang="de-DE" i="1" dirty="0" smtClean="0">
                <a:solidFill>
                  <a:srgbClr val="FF0000"/>
                </a:solidFill>
              </a:rPr>
              <a:t>V</a:t>
            </a:r>
            <a:r>
              <a:rPr lang="de-DE" i="1" baseline="-25000" dirty="0" smtClean="0">
                <a:solidFill>
                  <a:srgbClr val="FF0000"/>
                </a:solidFill>
              </a:rPr>
              <a:t>0</a:t>
            </a:r>
            <a:r>
              <a:rPr lang="de-DE" i="1" dirty="0" smtClean="0">
                <a:solidFill>
                  <a:srgbClr val="FF0000"/>
                </a:solidFill>
              </a:rPr>
              <a:t> ~ g</a:t>
            </a:r>
            <a:r>
              <a:rPr lang="de-DE" i="1" baseline="30000" dirty="0" smtClean="0">
                <a:solidFill>
                  <a:srgbClr val="FF0000"/>
                </a:solidFill>
              </a:rPr>
              <a:t>2</a:t>
            </a:r>
            <a:r>
              <a:rPr lang="de-DE" i="1" dirty="0" smtClean="0">
                <a:solidFill>
                  <a:srgbClr val="FF0000"/>
                </a:solidFill>
              </a:rPr>
              <a:t>/(</a:t>
            </a:r>
            <a:r>
              <a:rPr lang="de-DE" i="1" dirty="0" err="1" smtClean="0">
                <a:solidFill>
                  <a:srgbClr val="FF0000"/>
                </a:solidFill>
              </a:rPr>
              <a:t>ħ</a:t>
            </a:r>
            <a:r>
              <a:rPr lang="de-DE" i="1" dirty="0" smtClean="0">
                <a:solidFill>
                  <a:srgbClr val="FF0000"/>
                </a:solidFill>
              </a:rPr>
              <a:t> </a:t>
            </a:r>
            <a:r>
              <a:rPr lang="de-DE" i="1" dirty="0" smtClean="0">
                <a:solidFill>
                  <a:srgbClr val="FF0000"/>
                </a:solidFill>
                <a:latin typeface="Symbol" charset="2"/>
                <a:cs typeface="Symbol" charset="2"/>
              </a:rPr>
              <a:t>W</a:t>
            </a:r>
            <a:r>
              <a:rPr lang="de-DE" i="1" dirty="0" smtClean="0">
                <a:solidFill>
                  <a:srgbClr val="FF0000"/>
                </a:solidFill>
              </a:rPr>
              <a:t>) </a:t>
            </a:r>
          </a:p>
          <a:p>
            <a:pPr lvl="1">
              <a:buFont typeface="Arial"/>
              <a:buChar char="•"/>
            </a:pPr>
            <a:r>
              <a:rPr lang="de-DE" dirty="0" err="1" smtClean="0"/>
              <a:t>e-boson</a:t>
            </a:r>
            <a:r>
              <a:rPr lang="de-DE" dirty="0" smtClean="0"/>
              <a:t> </a:t>
            </a:r>
            <a:r>
              <a:rPr lang="de-DE" dirty="0" err="1" smtClean="0"/>
              <a:t>coupling</a:t>
            </a:r>
            <a:r>
              <a:rPr lang="de-DE" dirty="0" smtClean="0"/>
              <a:t> </a:t>
            </a:r>
            <a:r>
              <a:rPr lang="de-DE" i="1" dirty="0" err="1" smtClean="0">
                <a:solidFill>
                  <a:srgbClr val="FF0000"/>
                </a:solidFill>
              </a:rPr>
              <a:t>g</a:t>
            </a:r>
            <a:endParaRPr lang="de-DE" i="1" dirty="0" smtClean="0">
              <a:solidFill>
                <a:srgbClr val="FF0000"/>
              </a:solidFill>
            </a:endParaRPr>
          </a:p>
          <a:p>
            <a:pPr lvl="1">
              <a:buFont typeface="Arial"/>
              <a:buChar char="•"/>
            </a:pPr>
            <a:r>
              <a:rPr lang="de-DE" dirty="0" err="1" smtClean="0"/>
              <a:t>boson</a:t>
            </a:r>
            <a:r>
              <a:rPr lang="de-DE" dirty="0" smtClean="0"/>
              <a:t> </a:t>
            </a:r>
            <a:r>
              <a:rPr lang="de-DE" dirty="0" err="1" smtClean="0"/>
              <a:t>frequency</a:t>
            </a:r>
            <a:r>
              <a:rPr lang="de-DE" dirty="0" smtClean="0"/>
              <a:t> </a:t>
            </a:r>
            <a:r>
              <a:rPr lang="de-DE" i="1" dirty="0" smtClean="0">
                <a:solidFill>
                  <a:srgbClr val="FF0000"/>
                </a:solidFill>
                <a:latin typeface="Symbol" charset="2"/>
                <a:cs typeface="Symbol" charset="2"/>
              </a:rPr>
              <a:t>W</a:t>
            </a:r>
            <a:endParaRPr lang="de-DE" i="1" dirty="0" smtClean="0">
              <a:latin typeface="Symbol" charset="2"/>
              <a:cs typeface="Symbol" charset="2"/>
            </a:endParaRPr>
          </a:p>
          <a:p>
            <a:pPr lvl="1">
              <a:buFont typeface="Arial"/>
              <a:buChar char="•"/>
            </a:pPr>
            <a:r>
              <a:rPr lang="de-DE" dirty="0" smtClean="0"/>
              <a:t>electronic DOS </a:t>
            </a:r>
            <a:r>
              <a:rPr lang="de-DE" i="1" dirty="0" smtClean="0">
                <a:solidFill>
                  <a:srgbClr val="FF0000"/>
                </a:solidFill>
              </a:rPr>
              <a:t>N(E</a:t>
            </a:r>
            <a:r>
              <a:rPr lang="de-DE" i="1" baseline="-25000" dirty="0" smtClean="0">
                <a:solidFill>
                  <a:srgbClr val="FF0000"/>
                </a:solidFill>
              </a:rPr>
              <a:t>F</a:t>
            </a:r>
            <a:r>
              <a:rPr lang="de-DE" i="1" dirty="0" smtClean="0">
                <a:solidFill>
                  <a:srgbClr val="FF0000"/>
                </a:solidFill>
              </a:rPr>
              <a:t>)</a:t>
            </a:r>
          </a:p>
          <a:p>
            <a:pPr marL="457200" lvl="1" indent="0">
              <a:buFont typeface="Arial" pitchFamily="34" charset="0"/>
              <a:buNone/>
            </a:pPr>
            <a:endParaRPr lang="de-DE" i="1" dirty="0" smtClean="0"/>
          </a:p>
        </p:txBody>
      </p:sp>
      <p:grpSp>
        <p:nvGrpSpPr>
          <p:cNvPr id="13" name="Group 10"/>
          <p:cNvGrpSpPr/>
          <p:nvPr/>
        </p:nvGrpSpPr>
        <p:grpSpPr>
          <a:xfrm>
            <a:off x="5292080" y="4077073"/>
            <a:ext cx="3122889" cy="1413102"/>
            <a:chOff x="5273296" y="2453959"/>
            <a:chExt cx="3345244" cy="1565526"/>
          </a:xfrm>
        </p:grpSpPr>
        <p:cxnSp>
          <p:nvCxnSpPr>
            <p:cNvPr id="14" name="Straight Arrow Connector 11"/>
            <p:cNvCxnSpPr/>
            <p:nvPr/>
          </p:nvCxnSpPr>
          <p:spPr>
            <a:xfrm flipH="1">
              <a:off x="6994727" y="3494640"/>
              <a:ext cx="1511272" cy="160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Connector 12"/>
            <p:cNvCxnSpPr/>
            <p:nvPr/>
          </p:nvCxnSpPr>
          <p:spPr>
            <a:xfrm flipH="1">
              <a:off x="6206935" y="3510715"/>
              <a:ext cx="819946" cy="0"/>
            </a:xfrm>
            <a:prstGeom prst="line">
              <a:avLst/>
            </a:prstGeom>
          </p:spPr>
          <p:style>
            <a:lnRef idx="2">
              <a:schemeClr val="dk1"/>
            </a:lnRef>
            <a:fillRef idx="0">
              <a:schemeClr val="dk1"/>
            </a:fillRef>
            <a:effectRef idx="1">
              <a:schemeClr val="dk1"/>
            </a:effectRef>
            <a:fontRef idx="minor">
              <a:schemeClr val="tx1"/>
            </a:fontRef>
          </p:style>
        </p:cxnSp>
        <p:cxnSp>
          <p:nvCxnSpPr>
            <p:cNvPr id="16" name="Curved Connector 13"/>
            <p:cNvCxnSpPr/>
            <p:nvPr/>
          </p:nvCxnSpPr>
          <p:spPr>
            <a:xfrm flipV="1">
              <a:off x="6206935" y="2916564"/>
              <a:ext cx="635391" cy="578077"/>
            </a:xfrm>
            <a:prstGeom prst="curvedConnector3">
              <a:avLst/>
            </a:prstGeom>
          </p:spPr>
          <p:style>
            <a:lnRef idx="2">
              <a:schemeClr val="dk1"/>
            </a:lnRef>
            <a:fillRef idx="0">
              <a:schemeClr val="dk1"/>
            </a:fillRef>
            <a:effectRef idx="1">
              <a:schemeClr val="dk1"/>
            </a:effectRef>
            <a:fontRef idx="minor">
              <a:schemeClr val="tx1"/>
            </a:fontRef>
          </p:style>
        </p:cxnSp>
        <p:cxnSp>
          <p:nvCxnSpPr>
            <p:cNvPr id="17" name="Curved Connector 14"/>
            <p:cNvCxnSpPr/>
            <p:nvPr/>
          </p:nvCxnSpPr>
          <p:spPr>
            <a:xfrm rot="10800000">
              <a:off x="7847496" y="2916561"/>
              <a:ext cx="658503" cy="578079"/>
            </a:xfrm>
            <a:prstGeom prst="curvedConnector3">
              <a:avLst/>
            </a:prstGeom>
          </p:spPr>
          <p:style>
            <a:lnRef idx="2">
              <a:schemeClr val="dk1"/>
            </a:lnRef>
            <a:fillRef idx="0">
              <a:schemeClr val="dk1"/>
            </a:fillRef>
            <a:effectRef idx="1">
              <a:schemeClr val="dk1"/>
            </a:effectRef>
            <a:fontRef idx="minor">
              <a:schemeClr val="tx1"/>
            </a:fontRef>
          </p:style>
        </p:cxnSp>
        <p:cxnSp>
          <p:nvCxnSpPr>
            <p:cNvPr id="18" name="Curved Connector 15"/>
            <p:cNvCxnSpPr/>
            <p:nvPr/>
          </p:nvCxnSpPr>
          <p:spPr>
            <a:xfrm rot="10800000" flipV="1">
              <a:off x="6842328" y="2771889"/>
              <a:ext cx="498396" cy="144674"/>
            </a:xfrm>
            <a:prstGeom prst="curvedConnector3">
              <a:avLst>
                <a:gd name="adj1" fmla="val 50000"/>
              </a:avLst>
            </a:prstGeom>
          </p:spPr>
          <p:style>
            <a:lnRef idx="2">
              <a:schemeClr val="dk1"/>
            </a:lnRef>
            <a:fillRef idx="0">
              <a:schemeClr val="dk1"/>
            </a:fillRef>
            <a:effectRef idx="1">
              <a:schemeClr val="dk1"/>
            </a:effectRef>
            <a:fontRef idx="minor">
              <a:schemeClr val="tx1"/>
            </a:fontRef>
          </p:style>
        </p:cxnSp>
        <p:cxnSp>
          <p:nvCxnSpPr>
            <p:cNvPr id="19" name="Curved Connector 16"/>
            <p:cNvCxnSpPr/>
            <p:nvPr/>
          </p:nvCxnSpPr>
          <p:spPr>
            <a:xfrm>
              <a:off x="7340724" y="2771889"/>
              <a:ext cx="506771" cy="144675"/>
            </a:xfrm>
            <a:prstGeom prst="curvedConnector3">
              <a:avLst>
                <a:gd name="adj1" fmla="val 50000"/>
              </a:avLst>
            </a:prstGeom>
          </p:spPr>
          <p:style>
            <a:lnRef idx="2">
              <a:schemeClr val="dk1"/>
            </a:lnRef>
            <a:fillRef idx="0">
              <a:schemeClr val="dk1"/>
            </a:fillRef>
            <a:effectRef idx="1">
              <a:schemeClr val="dk1"/>
            </a:effectRef>
            <a:fontRef idx="minor">
              <a:schemeClr val="tx1"/>
            </a:fontRef>
          </p:style>
        </p:cxnSp>
        <p:sp>
          <p:nvSpPr>
            <p:cNvPr id="20" name="Oval 19"/>
            <p:cNvSpPr/>
            <p:nvPr/>
          </p:nvSpPr>
          <p:spPr>
            <a:xfrm>
              <a:off x="6094393" y="3382427"/>
              <a:ext cx="225083" cy="22442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ln>
                  <a:solidFill>
                    <a:srgbClr val="000000"/>
                  </a:solidFill>
                </a:ln>
                <a:solidFill>
                  <a:srgbClr val="008000"/>
                </a:solidFill>
              </a:endParaRPr>
            </a:p>
          </p:txBody>
        </p:sp>
        <p:sp>
          <p:nvSpPr>
            <p:cNvPr id="21" name="Oval 20"/>
            <p:cNvSpPr/>
            <p:nvPr/>
          </p:nvSpPr>
          <p:spPr>
            <a:xfrm>
              <a:off x="8393457" y="3382428"/>
              <a:ext cx="225083" cy="22442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ln>
                  <a:solidFill>
                    <a:srgbClr val="000000"/>
                  </a:solidFill>
                </a:ln>
                <a:solidFill>
                  <a:srgbClr val="008000"/>
                </a:solidFill>
              </a:endParaRPr>
            </a:p>
          </p:txBody>
        </p:sp>
        <p:sp>
          <p:nvSpPr>
            <p:cNvPr id="22" name="TextBox 19"/>
            <p:cNvSpPr txBox="1"/>
            <p:nvPr/>
          </p:nvSpPr>
          <p:spPr>
            <a:xfrm>
              <a:off x="5273296" y="3001138"/>
              <a:ext cx="612668" cy="461665"/>
            </a:xfrm>
            <a:prstGeom prst="rect">
              <a:avLst/>
            </a:prstGeom>
            <a:noFill/>
          </p:spPr>
          <p:txBody>
            <a:bodyPr wrap="none" rtlCol="0">
              <a:spAutoFit/>
            </a:bodyPr>
            <a:lstStyle/>
            <a:p>
              <a:r>
                <a:rPr lang="en-US" sz="2400" dirty="0" smtClean="0">
                  <a:latin typeface="Symbol" charset="2"/>
                  <a:cs typeface="Symbol" charset="2"/>
                </a:rPr>
                <a:t>S =</a:t>
              </a:r>
              <a:endParaRPr lang="en-US" sz="2400" dirty="0">
                <a:latin typeface="Symbol" charset="2"/>
                <a:cs typeface="Symbol" charset="2"/>
              </a:endParaRPr>
            </a:p>
          </p:txBody>
        </p:sp>
        <p:sp>
          <p:nvSpPr>
            <p:cNvPr id="23" name="TextBox 20"/>
            <p:cNvSpPr txBox="1"/>
            <p:nvPr/>
          </p:nvSpPr>
          <p:spPr>
            <a:xfrm>
              <a:off x="7541161" y="2453959"/>
              <a:ext cx="557502" cy="511462"/>
            </a:xfrm>
            <a:prstGeom prst="rect">
              <a:avLst/>
            </a:prstGeom>
            <a:noFill/>
          </p:spPr>
          <p:txBody>
            <a:bodyPr wrap="none" rtlCol="0">
              <a:spAutoFit/>
            </a:bodyPr>
            <a:lstStyle/>
            <a:p>
              <a:r>
                <a:rPr lang="en-US" sz="2400" i="1" dirty="0" smtClean="0">
                  <a:solidFill>
                    <a:srgbClr val="FF0000"/>
                  </a:solidFill>
                  <a:latin typeface="Symbol" charset="2"/>
                  <a:cs typeface="Symbol" charset="2"/>
                </a:rPr>
                <a:t>W</a:t>
              </a:r>
              <a:endParaRPr lang="en-US" sz="2400" i="1" dirty="0">
                <a:solidFill>
                  <a:srgbClr val="FF0000"/>
                </a:solidFill>
                <a:latin typeface="Symbol" charset="2"/>
                <a:cs typeface="Symbol" charset="2"/>
              </a:endParaRPr>
            </a:p>
          </p:txBody>
        </p:sp>
        <p:sp>
          <p:nvSpPr>
            <p:cNvPr id="24" name="TextBox 21"/>
            <p:cNvSpPr txBox="1"/>
            <p:nvPr/>
          </p:nvSpPr>
          <p:spPr>
            <a:xfrm>
              <a:off x="6042166" y="3508022"/>
              <a:ext cx="447081" cy="511463"/>
            </a:xfrm>
            <a:prstGeom prst="rect">
              <a:avLst/>
            </a:prstGeom>
            <a:noFill/>
          </p:spPr>
          <p:txBody>
            <a:bodyPr wrap="none" rtlCol="0">
              <a:spAutoFit/>
            </a:bodyPr>
            <a:lstStyle/>
            <a:p>
              <a:r>
                <a:rPr lang="en-US" sz="2400" i="1" dirty="0" smtClean="0">
                  <a:solidFill>
                    <a:srgbClr val="FF0000"/>
                  </a:solidFill>
                </a:rPr>
                <a:t>g</a:t>
              </a:r>
              <a:endParaRPr lang="en-US" sz="2400" i="1" dirty="0">
                <a:solidFill>
                  <a:srgbClr val="FF0000"/>
                </a:solidFill>
              </a:endParaRPr>
            </a:p>
          </p:txBody>
        </p:sp>
      </p:grpSp>
      <p:sp>
        <p:nvSpPr>
          <p:cNvPr id="25" name="TextBox 21"/>
          <p:cNvSpPr txBox="1"/>
          <p:nvPr/>
        </p:nvSpPr>
        <p:spPr>
          <a:xfrm>
            <a:off x="8172400" y="5028508"/>
            <a:ext cx="417364" cy="461665"/>
          </a:xfrm>
          <a:prstGeom prst="rect">
            <a:avLst/>
          </a:prstGeom>
          <a:noFill/>
        </p:spPr>
        <p:txBody>
          <a:bodyPr wrap="none" rtlCol="0">
            <a:spAutoFit/>
          </a:bodyPr>
          <a:lstStyle/>
          <a:p>
            <a:r>
              <a:rPr lang="en-US" sz="2400" i="1" dirty="0" smtClean="0">
                <a:solidFill>
                  <a:srgbClr val="FF0000"/>
                </a:solidFill>
              </a:rPr>
              <a:t>g</a:t>
            </a:r>
            <a:endParaRPr lang="en-US" sz="2400" i="1" dirty="0">
              <a:solidFill>
                <a:srgbClr val="FF0000"/>
              </a:solidFill>
            </a:endParaRPr>
          </a:p>
        </p:txBody>
      </p:sp>
      <p:sp>
        <p:nvSpPr>
          <p:cNvPr id="26" name="Textfeld 25"/>
          <p:cNvSpPr txBox="1"/>
          <p:nvPr/>
        </p:nvSpPr>
        <p:spPr>
          <a:xfrm>
            <a:off x="6012160" y="5517232"/>
            <a:ext cx="2537511" cy="646331"/>
          </a:xfrm>
          <a:prstGeom prst="rect">
            <a:avLst/>
          </a:prstGeom>
          <a:noFill/>
        </p:spPr>
        <p:txBody>
          <a:bodyPr wrap="none" rtlCol="0">
            <a:spAutoFit/>
          </a:bodyPr>
          <a:lstStyle/>
          <a:p>
            <a:r>
              <a:rPr lang="de-DE" dirty="0" err="1" smtClean="0"/>
              <a:t>Migdal-Eliashberg</a:t>
            </a:r>
            <a:r>
              <a:rPr lang="de-DE" dirty="0" smtClean="0"/>
              <a:t> </a:t>
            </a:r>
            <a:r>
              <a:rPr lang="de-DE" dirty="0" err="1" smtClean="0"/>
              <a:t>theory</a:t>
            </a:r>
            <a:endParaRPr lang="de-DE" dirty="0" smtClean="0"/>
          </a:p>
          <a:p>
            <a:r>
              <a:rPr lang="de-DE" dirty="0" err="1" smtClean="0"/>
              <a:t>boson-mediated</a:t>
            </a:r>
            <a:r>
              <a:rPr lang="de-DE" dirty="0" smtClean="0"/>
              <a:t> </a:t>
            </a:r>
            <a:r>
              <a:rPr lang="de-DE" dirty="0" err="1" smtClean="0"/>
              <a:t>pairing</a:t>
            </a:r>
            <a:endParaRPr lang="de-DE" dirty="0"/>
          </a:p>
        </p:txBody>
      </p:sp>
      <p:sp>
        <p:nvSpPr>
          <p:cNvPr id="27" name="TextBox 21"/>
          <p:cNvSpPr txBox="1"/>
          <p:nvPr/>
        </p:nvSpPr>
        <p:spPr>
          <a:xfrm>
            <a:off x="6876256" y="5013176"/>
            <a:ext cx="898967" cy="461665"/>
          </a:xfrm>
          <a:prstGeom prst="rect">
            <a:avLst/>
          </a:prstGeom>
          <a:noFill/>
        </p:spPr>
        <p:txBody>
          <a:bodyPr wrap="none" rtlCol="0">
            <a:spAutoFit/>
          </a:bodyPr>
          <a:lstStyle/>
          <a:p>
            <a:r>
              <a:rPr lang="en-US" sz="2400" i="1" dirty="0" smtClean="0">
                <a:solidFill>
                  <a:srgbClr val="FF0000"/>
                </a:solidFill>
              </a:rPr>
              <a:t>N(E</a:t>
            </a:r>
            <a:r>
              <a:rPr lang="en-US" sz="2400" i="1" baseline="-25000" dirty="0" smtClean="0">
                <a:solidFill>
                  <a:srgbClr val="FF0000"/>
                </a:solidFill>
              </a:rPr>
              <a:t>F</a:t>
            </a:r>
            <a:r>
              <a:rPr lang="en-US" sz="2400" i="1" dirty="0" smtClean="0">
                <a:solidFill>
                  <a:srgbClr val="FF0000"/>
                </a:solidFill>
              </a:rPr>
              <a:t>)</a:t>
            </a:r>
            <a:endParaRPr lang="en-US" sz="2400" i="1" dirty="0">
              <a:solidFill>
                <a:srgbClr val="FF0000"/>
              </a:solidFill>
            </a:endParaRPr>
          </a:p>
        </p:txBody>
      </p:sp>
    </p:spTree>
    <p:extLst>
      <p:ext uri="{BB962C8B-B14F-4D97-AF65-F5344CB8AC3E}">
        <p14:creationId xmlns:p14="http://schemas.microsoft.com/office/powerpoint/2010/main" val="20738991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smtClean="0"/>
              <a:t>How</a:t>
            </a:r>
            <a:r>
              <a:rPr lang="de-DE" dirty="0" smtClean="0"/>
              <a:t> </a:t>
            </a:r>
            <a:r>
              <a:rPr lang="de-DE" dirty="0" err="1" smtClean="0"/>
              <a:t>to</a:t>
            </a:r>
            <a:r>
              <a:rPr lang="de-DE" dirty="0" smtClean="0"/>
              <a:t> </a:t>
            </a:r>
            <a:r>
              <a:rPr lang="de-DE" dirty="0" err="1" smtClean="0"/>
              <a:t>enhance</a:t>
            </a:r>
            <a:r>
              <a:rPr lang="de-DE" dirty="0" smtClean="0"/>
              <a:t> </a:t>
            </a:r>
            <a:r>
              <a:rPr lang="de-DE" dirty="0" err="1" smtClean="0"/>
              <a:t>boson-mediated</a:t>
            </a:r>
            <a:r>
              <a:rPr lang="de-DE" dirty="0" smtClean="0"/>
              <a:t> SC?</a:t>
            </a:r>
            <a:endParaRPr lang="de-DE" dirty="0"/>
          </a:p>
        </p:txBody>
      </p:sp>
      <p:sp>
        <p:nvSpPr>
          <p:cNvPr id="3" name="Inhaltsplatzhalter 2"/>
          <p:cNvSpPr>
            <a:spLocks noGrp="1"/>
          </p:cNvSpPr>
          <p:nvPr>
            <p:ph idx="1"/>
          </p:nvPr>
        </p:nvSpPr>
        <p:spPr/>
        <p:txBody>
          <a:bodyPr>
            <a:normAutofit/>
          </a:bodyPr>
          <a:lstStyle/>
          <a:p>
            <a:pPr>
              <a:buFont typeface="Arial"/>
              <a:buChar char="•"/>
            </a:pPr>
            <a:r>
              <a:rPr lang="de-DE" dirty="0" err="1" smtClean="0">
                <a:solidFill>
                  <a:srgbClr val="FF0000"/>
                </a:solidFill>
              </a:rPr>
              <a:t>nonlinear</a:t>
            </a:r>
            <a:r>
              <a:rPr lang="de-DE" dirty="0" smtClean="0">
                <a:solidFill>
                  <a:srgbClr val="FF0000"/>
                </a:solidFill>
              </a:rPr>
              <a:t> </a:t>
            </a:r>
            <a:r>
              <a:rPr lang="de-DE" dirty="0" err="1" smtClean="0">
                <a:solidFill>
                  <a:srgbClr val="FF0000"/>
                </a:solidFill>
              </a:rPr>
              <a:t>phononics</a:t>
            </a:r>
            <a:r>
              <a:rPr lang="de-DE" dirty="0" smtClean="0"/>
              <a:t> </a:t>
            </a:r>
            <a:r>
              <a:rPr lang="de-DE" i="1" dirty="0" smtClean="0"/>
              <a:t>Q</a:t>
            </a:r>
            <a:r>
              <a:rPr lang="de-DE" i="1" baseline="30000" dirty="0" smtClean="0"/>
              <a:t>2</a:t>
            </a:r>
            <a:r>
              <a:rPr lang="de-DE" i="1" dirty="0" smtClean="0"/>
              <a:t>Q</a:t>
            </a:r>
            <a:r>
              <a:rPr lang="de-DE" dirty="0" smtClean="0"/>
              <a:t>: </a:t>
            </a:r>
            <a:r>
              <a:rPr lang="de-DE" dirty="0" err="1" smtClean="0"/>
              <a:t>resonant excitation of vibrational modes – effects?</a:t>
            </a:r>
            <a:endParaRPr lang="de-DE" dirty="0" smtClean="0"/>
          </a:p>
          <a:p>
            <a:pPr marL="514350" indent="-514350">
              <a:buFont typeface="+mj-lt"/>
              <a:buAutoNum type="arabicPeriod"/>
            </a:pPr>
            <a:r>
              <a:rPr lang="de-DE" dirty="0" smtClean="0"/>
              <a:t>tune </a:t>
            </a:r>
            <a:r>
              <a:rPr lang="de-DE" dirty="0" err="1" smtClean="0"/>
              <a:t>model</a:t>
            </a:r>
            <a:r>
              <a:rPr lang="de-DE" dirty="0" smtClean="0"/>
              <a:t> </a:t>
            </a:r>
            <a:r>
              <a:rPr lang="de-DE" dirty="0" err="1" smtClean="0"/>
              <a:t>parameters</a:t>
            </a:r>
            <a:r>
              <a:rPr lang="de-DE" dirty="0" smtClean="0"/>
              <a:t> </a:t>
            </a:r>
            <a:endParaRPr lang="de-DE" dirty="0"/>
          </a:p>
          <a:p>
            <a:pPr lvl="1">
              <a:buFont typeface="Arial"/>
              <a:buChar char="•"/>
            </a:pPr>
            <a:r>
              <a:rPr lang="de-DE" dirty="0" err="1" smtClean="0"/>
              <a:t>e-boson</a:t>
            </a:r>
            <a:r>
              <a:rPr lang="de-DE" dirty="0" smtClean="0"/>
              <a:t> </a:t>
            </a:r>
            <a:r>
              <a:rPr lang="de-DE" dirty="0" err="1" smtClean="0"/>
              <a:t>coupling</a:t>
            </a:r>
            <a:r>
              <a:rPr lang="de-DE" dirty="0" smtClean="0"/>
              <a:t> </a:t>
            </a:r>
            <a:r>
              <a:rPr lang="de-DE" i="1" dirty="0" err="1" smtClean="0"/>
              <a:t>g</a:t>
            </a:r>
            <a:endParaRPr lang="de-DE" i="1" dirty="0" smtClean="0"/>
          </a:p>
          <a:p>
            <a:pPr lvl="1">
              <a:buFont typeface="Arial"/>
              <a:buChar char="•"/>
            </a:pPr>
            <a:r>
              <a:rPr lang="de-DE" dirty="0" err="1" smtClean="0"/>
              <a:t>boson</a:t>
            </a:r>
            <a:r>
              <a:rPr lang="de-DE" dirty="0" smtClean="0"/>
              <a:t> </a:t>
            </a:r>
            <a:r>
              <a:rPr lang="de-DE" dirty="0" err="1" smtClean="0"/>
              <a:t>frequency</a:t>
            </a:r>
            <a:r>
              <a:rPr lang="de-DE" dirty="0" smtClean="0"/>
              <a:t> </a:t>
            </a:r>
            <a:r>
              <a:rPr lang="de-DE" i="1" dirty="0" smtClean="0">
                <a:latin typeface="Symbol" charset="2"/>
                <a:cs typeface="Symbol" charset="2"/>
              </a:rPr>
              <a:t>W</a:t>
            </a:r>
          </a:p>
          <a:p>
            <a:pPr lvl="1">
              <a:buFont typeface="Arial"/>
              <a:buChar char="•"/>
            </a:pPr>
            <a:r>
              <a:rPr lang="de-DE" dirty="0" smtClean="0">
                <a:solidFill>
                  <a:srgbClr val="FF0000"/>
                </a:solidFill>
              </a:rPr>
              <a:t>electronic DOS </a:t>
            </a:r>
            <a:r>
              <a:rPr lang="de-DE" i="1" dirty="0" smtClean="0">
                <a:solidFill>
                  <a:srgbClr val="FF0000"/>
                </a:solidFill>
              </a:rPr>
              <a:t>N(E</a:t>
            </a:r>
            <a:r>
              <a:rPr lang="de-DE" i="1" baseline="-25000" dirty="0" smtClean="0">
                <a:solidFill>
                  <a:srgbClr val="FF0000"/>
                </a:solidFill>
              </a:rPr>
              <a:t>F</a:t>
            </a:r>
            <a:r>
              <a:rPr lang="de-DE" i="1" dirty="0" smtClean="0">
                <a:solidFill>
                  <a:srgbClr val="FF0000"/>
                </a:solidFill>
              </a:rPr>
              <a:t>)</a:t>
            </a:r>
            <a:endParaRPr lang="de-DE" i="1" dirty="0" smtClean="0"/>
          </a:p>
          <a:p>
            <a:pPr marL="514350" indent="-514350">
              <a:buFont typeface="+mj-lt"/>
              <a:buAutoNum type="arabicPeriod"/>
            </a:pPr>
            <a:r>
              <a:rPr lang="de-DE" dirty="0" err="1" smtClean="0"/>
              <a:t>dynamical</a:t>
            </a:r>
            <a:r>
              <a:rPr lang="de-DE" dirty="0" smtClean="0"/>
              <a:t> </a:t>
            </a:r>
            <a:r>
              <a:rPr lang="de-DE" dirty="0" err="1" smtClean="0"/>
              <a:t>effect</a:t>
            </a:r>
            <a:endParaRPr lang="de-DE" dirty="0" smtClean="0"/>
          </a:p>
          <a:p>
            <a:pPr lvl="1">
              <a:buFont typeface="Arial"/>
              <a:buChar char="•"/>
            </a:pPr>
            <a:r>
              <a:rPr lang="de-DE" dirty="0" err="1" smtClean="0"/>
              <a:t>effective</a:t>
            </a:r>
            <a:r>
              <a:rPr lang="de-DE" dirty="0" smtClean="0"/>
              <a:t> </a:t>
            </a:r>
            <a:r>
              <a:rPr lang="de-DE" dirty="0" err="1" smtClean="0"/>
              <a:t>Hamiltonian</a:t>
            </a:r>
            <a:r>
              <a:rPr lang="de-DE" dirty="0"/>
              <a:t> </a:t>
            </a:r>
            <a:r>
              <a:rPr lang="de-DE" dirty="0" smtClean="0"/>
              <a:t>(e.g., </a:t>
            </a:r>
            <a:r>
              <a:rPr lang="de-DE" dirty="0" err="1" smtClean="0"/>
              <a:t>Floquet</a:t>
            </a:r>
            <a:r>
              <a:rPr lang="de-DE" dirty="0" smtClean="0"/>
              <a:t>)</a:t>
            </a:r>
          </a:p>
        </p:txBody>
      </p:sp>
      <p:sp>
        <p:nvSpPr>
          <p:cNvPr id="7" name="Foliennummernplatzhalter 6"/>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13</a:t>
            </a:fld>
            <a:endParaRPr lang="en-US" dirty="0">
              <a:solidFill>
                <a:prstClr val="black">
                  <a:tint val="75000"/>
                </a:prstClr>
              </a:solidFill>
            </a:endParaRPr>
          </a:p>
        </p:txBody>
      </p:sp>
      <p:grpSp>
        <p:nvGrpSpPr>
          <p:cNvPr id="8" name="Gruppierung 7"/>
          <p:cNvGrpSpPr/>
          <p:nvPr/>
        </p:nvGrpSpPr>
        <p:grpSpPr>
          <a:xfrm>
            <a:off x="4211960" y="3068960"/>
            <a:ext cx="4320480" cy="1077218"/>
            <a:chOff x="4211960" y="1988840"/>
            <a:chExt cx="4320480" cy="1077218"/>
          </a:xfrm>
        </p:grpSpPr>
        <p:sp>
          <p:nvSpPr>
            <p:cNvPr id="5" name="Textfeld 4"/>
            <p:cNvSpPr txBox="1"/>
            <p:nvPr/>
          </p:nvSpPr>
          <p:spPr>
            <a:xfrm>
              <a:off x="4598087" y="2276872"/>
              <a:ext cx="3934353" cy="523220"/>
            </a:xfrm>
            <a:prstGeom prst="rect">
              <a:avLst/>
            </a:prstGeom>
            <a:noFill/>
          </p:spPr>
          <p:txBody>
            <a:bodyPr wrap="none" rtlCol="0">
              <a:spAutoFit/>
            </a:bodyPr>
            <a:lstStyle/>
            <a:p>
              <a:r>
                <a:rPr lang="de-DE" sz="2800" i="1" dirty="0" smtClean="0">
                  <a:latin typeface="Symbol" charset="2"/>
                  <a:cs typeface="Symbol" charset="2"/>
                </a:rPr>
                <a:t>a</a:t>
              </a:r>
              <a:r>
                <a:rPr lang="de-DE" sz="2800" i="1" baseline="30000" dirty="0" smtClean="0"/>
                <a:t>2</a:t>
              </a:r>
              <a:r>
                <a:rPr lang="de-DE" sz="2800" i="1" dirty="0" smtClean="0"/>
                <a:t>F </a:t>
              </a:r>
              <a:r>
                <a:rPr lang="de-DE" sz="2800" dirty="0" smtClean="0"/>
                <a:t>– </a:t>
              </a:r>
              <a:r>
                <a:rPr lang="de-DE" sz="2800" dirty="0" err="1" smtClean="0"/>
                <a:t>Eliashberg</a:t>
              </a:r>
              <a:r>
                <a:rPr lang="de-DE" sz="2800" dirty="0" smtClean="0"/>
                <a:t> </a:t>
              </a:r>
              <a:r>
                <a:rPr lang="de-DE" sz="2800" dirty="0" err="1" smtClean="0"/>
                <a:t>function</a:t>
              </a:r>
              <a:endParaRPr lang="de-DE" sz="2800" i="1" dirty="0"/>
            </a:p>
          </p:txBody>
        </p:sp>
        <p:sp>
          <p:nvSpPr>
            <p:cNvPr id="6" name="Textfeld 5"/>
            <p:cNvSpPr txBox="1"/>
            <p:nvPr/>
          </p:nvSpPr>
          <p:spPr>
            <a:xfrm>
              <a:off x="4211960" y="1988840"/>
              <a:ext cx="442749" cy="1077218"/>
            </a:xfrm>
            <a:prstGeom prst="rect">
              <a:avLst/>
            </a:prstGeom>
            <a:noFill/>
          </p:spPr>
          <p:txBody>
            <a:bodyPr wrap="none" rtlCol="0">
              <a:spAutoFit/>
            </a:bodyPr>
            <a:lstStyle/>
            <a:p>
              <a:r>
                <a:rPr lang="de-DE" sz="6400" dirty="0" smtClean="0"/>
                <a:t>}</a:t>
              </a:r>
              <a:endParaRPr lang="de-DE" sz="6400" dirty="0"/>
            </a:p>
          </p:txBody>
        </p:sp>
      </p:grpSp>
      <p:sp>
        <p:nvSpPr>
          <p:cNvPr id="4" name="Rechteck 3"/>
          <p:cNvSpPr/>
          <p:nvPr/>
        </p:nvSpPr>
        <p:spPr>
          <a:xfrm>
            <a:off x="827584" y="4221088"/>
            <a:ext cx="3672408" cy="50405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Textfeld 8"/>
          <p:cNvSpPr txBox="1"/>
          <p:nvPr/>
        </p:nvSpPr>
        <p:spPr>
          <a:xfrm>
            <a:off x="4716016" y="4293096"/>
            <a:ext cx="3287854" cy="369332"/>
          </a:xfrm>
          <a:prstGeom prst="rect">
            <a:avLst/>
          </a:prstGeom>
          <a:noFill/>
        </p:spPr>
        <p:txBody>
          <a:bodyPr wrap="none" rtlCol="0">
            <a:spAutoFit/>
          </a:bodyPr>
          <a:lstStyle/>
          <a:p>
            <a:r>
              <a:rPr lang="de-DE" b="1" dirty="0" smtClean="0">
                <a:solidFill>
                  <a:srgbClr val="FF0000"/>
                </a:solidFill>
              </a:rPr>
              <a:t>Gedankenexperiment (what if?)</a:t>
            </a:r>
            <a:endParaRPr lang="de-DE" i="1" dirty="0">
              <a:solidFill>
                <a:srgbClr val="008000"/>
              </a:solidFill>
            </a:endParaRPr>
          </a:p>
        </p:txBody>
      </p:sp>
      <p:sp>
        <p:nvSpPr>
          <p:cNvPr id="10" name="Textfeld 9"/>
          <p:cNvSpPr txBox="1"/>
          <p:nvPr/>
        </p:nvSpPr>
        <p:spPr>
          <a:xfrm>
            <a:off x="1403648" y="5805264"/>
            <a:ext cx="7615950" cy="646331"/>
          </a:xfrm>
          <a:prstGeom prst="rect">
            <a:avLst/>
          </a:prstGeom>
          <a:noFill/>
        </p:spPr>
        <p:txBody>
          <a:bodyPr wrap="none" rtlCol="0">
            <a:spAutoFit/>
          </a:bodyPr>
          <a:lstStyle/>
          <a:p>
            <a:r>
              <a:rPr lang="de-DE" i="1" dirty="0" err="1" smtClean="0">
                <a:solidFill>
                  <a:srgbClr val="008000"/>
                </a:solidFill>
              </a:rPr>
              <a:t>also see: Knap et al., arXiv:1511.07874,</a:t>
            </a:r>
          </a:p>
          <a:p>
            <a:r>
              <a:rPr lang="de-DE" i="1" dirty="0" err="1">
                <a:solidFill>
                  <a:srgbClr val="008000"/>
                </a:solidFill>
              </a:rPr>
              <a:t>Patel &amp; Eberlein PRB 93, 195139 (2016), Komnik &amp; Thorwart arXiv:1607.03858</a:t>
            </a:r>
            <a:endParaRPr lang="de-DE" i="1" dirty="0">
              <a:solidFill>
                <a:srgbClr val="008000"/>
              </a:solidFill>
            </a:endParaRPr>
          </a:p>
        </p:txBody>
      </p:sp>
    </p:spTree>
    <p:extLst>
      <p:ext uri="{BB962C8B-B14F-4D97-AF65-F5344CB8AC3E}">
        <p14:creationId xmlns:p14="http://schemas.microsoft.com/office/powerpoint/2010/main" val="4997765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a:stretch>
            <a:fillRect/>
          </a:stretch>
        </p:blipFill>
        <p:spPr>
          <a:xfrm>
            <a:off x="323527" y="1196752"/>
            <a:ext cx="5242795" cy="4176464"/>
          </a:xfrm>
          <a:prstGeom prst="rect">
            <a:avLst/>
          </a:prstGeom>
        </p:spPr>
      </p:pic>
      <p:sp>
        <p:nvSpPr>
          <p:cNvPr id="2" name="Titel 1"/>
          <p:cNvSpPr>
            <a:spLocks noGrp="1"/>
          </p:cNvSpPr>
          <p:nvPr>
            <p:ph type="title"/>
          </p:nvPr>
        </p:nvSpPr>
        <p:spPr/>
        <p:txBody>
          <a:bodyPr/>
          <a:lstStyle/>
          <a:p>
            <a:r>
              <a:rPr lang="de-DE" dirty="0" err="1" smtClean="0"/>
              <a:t>Classical</a:t>
            </a:r>
            <a:r>
              <a:rPr lang="de-DE" dirty="0" smtClean="0"/>
              <a:t> </a:t>
            </a:r>
            <a:r>
              <a:rPr lang="de-DE" dirty="0" err="1" smtClean="0"/>
              <a:t>lattice</a:t>
            </a:r>
            <a:r>
              <a:rPr lang="de-DE" dirty="0" smtClean="0"/>
              <a:t> </a:t>
            </a:r>
            <a:r>
              <a:rPr lang="de-DE" dirty="0" err="1" smtClean="0"/>
              <a:t>dynamics</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14</a:t>
            </a:fld>
            <a:endParaRPr lang="en-US">
              <a:solidFill>
                <a:prstClr val="black">
                  <a:tint val="75000"/>
                </a:prstClr>
              </a:solidFill>
            </a:endParaRPr>
          </a:p>
        </p:txBody>
      </p:sp>
      <p:sp>
        <p:nvSpPr>
          <p:cNvPr id="8" name="Textfeld 7"/>
          <p:cNvSpPr txBox="1"/>
          <p:nvPr/>
        </p:nvSpPr>
        <p:spPr>
          <a:xfrm>
            <a:off x="251520" y="5517232"/>
            <a:ext cx="5818658" cy="923330"/>
          </a:xfrm>
          <a:prstGeom prst="rect">
            <a:avLst/>
          </a:prstGeom>
          <a:noFill/>
        </p:spPr>
        <p:txBody>
          <a:bodyPr wrap="none" rtlCol="0">
            <a:spAutoFit/>
          </a:bodyPr>
          <a:lstStyle/>
          <a:p>
            <a:r>
              <a:rPr lang="de-DE" b="1" dirty="0" smtClean="0">
                <a:solidFill>
                  <a:srgbClr val="FF0000"/>
                </a:solidFill>
              </a:rPr>
              <a:t>„</a:t>
            </a:r>
            <a:r>
              <a:rPr lang="de-DE" b="1" dirty="0" err="1" smtClean="0">
                <a:solidFill>
                  <a:srgbClr val="FF0000"/>
                </a:solidFill>
              </a:rPr>
              <a:t>Nonlinear</a:t>
            </a:r>
            <a:r>
              <a:rPr lang="de-DE" b="1" dirty="0" smtClean="0">
                <a:solidFill>
                  <a:srgbClr val="FF0000"/>
                </a:solidFill>
              </a:rPr>
              <a:t> </a:t>
            </a:r>
            <a:r>
              <a:rPr lang="de-DE" b="1" dirty="0" err="1" smtClean="0">
                <a:solidFill>
                  <a:srgbClr val="FF0000"/>
                </a:solidFill>
              </a:rPr>
              <a:t>phononics</a:t>
            </a:r>
            <a:r>
              <a:rPr lang="de-DE" b="1" dirty="0" smtClean="0">
                <a:solidFill>
                  <a:srgbClr val="FF0000"/>
                </a:solidFill>
              </a:rPr>
              <a:t>“</a:t>
            </a:r>
          </a:p>
          <a:p>
            <a:r>
              <a:rPr lang="de-DE" i="1" dirty="0" smtClean="0">
                <a:solidFill>
                  <a:srgbClr val="008000"/>
                </a:solidFill>
              </a:rPr>
              <a:t>M. </a:t>
            </a:r>
            <a:r>
              <a:rPr lang="de-DE" i="1" dirty="0" err="1" smtClean="0">
                <a:solidFill>
                  <a:srgbClr val="008000"/>
                </a:solidFill>
              </a:rPr>
              <a:t>Först</a:t>
            </a:r>
            <a:r>
              <a:rPr lang="de-DE" i="1" dirty="0" smtClean="0">
                <a:solidFill>
                  <a:srgbClr val="008000"/>
                </a:solidFill>
              </a:rPr>
              <a:t> et al., Nature </a:t>
            </a:r>
            <a:r>
              <a:rPr lang="de-DE" i="1" dirty="0" err="1" smtClean="0">
                <a:solidFill>
                  <a:srgbClr val="008000"/>
                </a:solidFill>
              </a:rPr>
              <a:t>Physics</a:t>
            </a:r>
            <a:r>
              <a:rPr lang="de-DE" i="1" dirty="0" smtClean="0">
                <a:solidFill>
                  <a:srgbClr val="008000"/>
                </a:solidFill>
              </a:rPr>
              <a:t> 7, 854 (2011)</a:t>
            </a:r>
          </a:p>
          <a:p>
            <a:r>
              <a:rPr lang="de-DE" i="1" dirty="0" smtClean="0">
                <a:solidFill>
                  <a:srgbClr val="008000"/>
                </a:solidFill>
              </a:rPr>
              <a:t>A. </a:t>
            </a:r>
            <a:r>
              <a:rPr lang="de-DE" i="1" dirty="0" err="1" smtClean="0">
                <a:solidFill>
                  <a:srgbClr val="008000"/>
                </a:solidFill>
              </a:rPr>
              <a:t>Subedi</a:t>
            </a:r>
            <a:r>
              <a:rPr lang="de-DE" i="1" dirty="0" smtClean="0">
                <a:solidFill>
                  <a:srgbClr val="008000"/>
                </a:solidFill>
              </a:rPr>
              <a:t>, A. </a:t>
            </a:r>
            <a:r>
              <a:rPr lang="de-DE" i="1" dirty="0" err="1" smtClean="0">
                <a:solidFill>
                  <a:srgbClr val="008000"/>
                </a:solidFill>
              </a:rPr>
              <a:t>Cavalleri</a:t>
            </a:r>
            <a:r>
              <a:rPr lang="de-DE" i="1" dirty="0" smtClean="0">
                <a:solidFill>
                  <a:srgbClr val="008000"/>
                </a:solidFill>
              </a:rPr>
              <a:t>, A. Georges, PRB 89, 220301R (2014)</a:t>
            </a:r>
            <a:endParaRPr lang="de-DE" i="1" dirty="0">
              <a:solidFill>
                <a:srgbClr val="008000"/>
              </a:solidFill>
            </a:endParaRPr>
          </a:p>
        </p:txBody>
      </p:sp>
      <p:sp>
        <p:nvSpPr>
          <p:cNvPr id="14" name="Textfeld 13"/>
          <p:cNvSpPr txBox="1"/>
          <p:nvPr/>
        </p:nvSpPr>
        <p:spPr>
          <a:xfrm>
            <a:off x="395536" y="1340768"/>
            <a:ext cx="1550387" cy="369332"/>
          </a:xfrm>
          <a:prstGeom prst="rect">
            <a:avLst/>
          </a:prstGeom>
          <a:noFill/>
        </p:spPr>
        <p:txBody>
          <a:bodyPr wrap="none" rtlCol="0">
            <a:spAutoFit/>
          </a:bodyPr>
          <a:lstStyle/>
          <a:p>
            <a:r>
              <a:rPr lang="de-DE" dirty="0" err="1" smtClean="0">
                <a:solidFill>
                  <a:srgbClr val="FF0000"/>
                </a:solidFill>
              </a:rPr>
              <a:t>THz</a:t>
            </a:r>
            <a:r>
              <a:rPr lang="de-DE" dirty="0" smtClean="0">
                <a:solidFill>
                  <a:srgbClr val="FF0000"/>
                </a:solidFill>
              </a:rPr>
              <a:t> light pulse</a:t>
            </a:r>
            <a:endParaRPr lang="de-DE" dirty="0">
              <a:solidFill>
                <a:srgbClr val="FF0000"/>
              </a:solidFill>
            </a:endParaRPr>
          </a:p>
        </p:txBody>
      </p:sp>
      <p:sp>
        <p:nvSpPr>
          <p:cNvPr id="15" name="Gewitterblitz 14"/>
          <p:cNvSpPr/>
          <p:nvPr/>
        </p:nvSpPr>
        <p:spPr>
          <a:xfrm>
            <a:off x="758935" y="1805416"/>
            <a:ext cx="1517869" cy="936226"/>
          </a:xfrm>
          <a:prstGeom prst="lightningBolt">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FFFF00"/>
              </a:solidFill>
            </a:endParaRPr>
          </a:p>
        </p:txBody>
      </p:sp>
      <p:pic>
        <p:nvPicPr>
          <p:cNvPr id="6" name="Bild 5"/>
          <p:cNvPicPr>
            <a:picLocks noChangeAspect="1"/>
          </p:cNvPicPr>
          <p:nvPr/>
        </p:nvPicPr>
        <p:blipFill>
          <a:blip r:embed="rId3"/>
          <a:stretch>
            <a:fillRect/>
          </a:stretch>
        </p:blipFill>
        <p:spPr>
          <a:xfrm>
            <a:off x="5581762" y="1484784"/>
            <a:ext cx="3576397" cy="864096"/>
          </a:xfrm>
          <a:prstGeom prst="rect">
            <a:avLst/>
          </a:prstGeom>
        </p:spPr>
      </p:pic>
      <p:pic>
        <p:nvPicPr>
          <p:cNvPr id="7" name="Bild 6"/>
          <p:cNvPicPr>
            <a:picLocks noChangeAspect="1"/>
          </p:cNvPicPr>
          <p:nvPr/>
        </p:nvPicPr>
        <p:blipFill>
          <a:blip r:embed="rId4"/>
          <a:stretch>
            <a:fillRect/>
          </a:stretch>
        </p:blipFill>
        <p:spPr>
          <a:xfrm>
            <a:off x="6012160" y="2276872"/>
            <a:ext cx="2955098" cy="792088"/>
          </a:xfrm>
          <a:prstGeom prst="rect">
            <a:avLst/>
          </a:prstGeom>
        </p:spPr>
      </p:pic>
      <p:grpSp>
        <p:nvGrpSpPr>
          <p:cNvPr id="20" name="Gruppierung 19"/>
          <p:cNvGrpSpPr/>
          <p:nvPr/>
        </p:nvGrpSpPr>
        <p:grpSpPr>
          <a:xfrm>
            <a:off x="5724128" y="3212976"/>
            <a:ext cx="3262923" cy="1436944"/>
            <a:chOff x="5703380" y="1484784"/>
            <a:chExt cx="3262923" cy="1744312"/>
          </a:xfrm>
        </p:grpSpPr>
        <p:sp>
          <p:nvSpPr>
            <p:cNvPr id="22" name="Rectangle 3"/>
            <p:cNvSpPr/>
            <p:nvPr/>
          </p:nvSpPr>
          <p:spPr>
            <a:xfrm>
              <a:off x="5703380" y="1484784"/>
              <a:ext cx="3262923" cy="17443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
            <p:cNvSpPr/>
            <p:nvPr/>
          </p:nvSpPr>
          <p:spPr>
            <a:xfrm>
              <a:off x="5796136" y="1556792"/>
              <a:ext cx="3077228" cy="1457084"/>
            </a:xfrm>
            <a:prstGeom prst="rect">
              <a:avLst/>
            </a:prstGeom>
          </p:spPr>
          <p:txBody>
            <a:bodyPr wrap="square">
              <a:spAutoFit/>
            </a:bodyPr>
            <a:lstStyle/>
            <a:p>
              <a:pPr>
                <a:spcBef>
                  <a:spcPts val="600"/>
                </a:spcBef>
                <a:tabLst>
                  <a:tab pos="453649" algn="l"/>
                  <a:tab pos="910470" algn="l"/>
                  <a:tab pos="1367289" algn="l"/>
                  <a:tab pos="1824111" algn="l"/>
                  <a:tab pos="2280933" algn="l"/>
                  <a:tab pos="2737753" algn="l"/>
                  <a:tab pos="3194569" algn="l"/>
                  <a:tab pos="3651394" algn="l"/>
                  <a:tab pos="4108216" algn="l"/>
                  <a:tab pos="4565038" algn="l"/>
                  <a:tab pos="5021858" algn="l"/>
                  <a:tab pos="5478680" algn="l"/>
                  <a:tab pos="5935497" algn="l"/>
                  <a:tab pos="6392321" algn="l"/>
                  <a:tab pos="6849141" algn="l"/>
                  <a:tab pos="7305964" algn="l"/>
                  <a:tab pos="7762785" algn="l"/>
                  <a:tab pos="8219605" algn="l"/>
                  <a:tab pos="8676429" algn="l"/>
                  <a:tab pos="9133243" algn="l"/>
                </a:tabLst>
              </a:pPr>
              <a:r>
                <a:rPr lang="en-GB" dirty="0" smtClean="0">
                  <a:latin typeface="Helvetica"/>
                  <a:cs typeface="Helvetica"/>
                </a:rPr>
                <a:t>Rectification of a second (Raman) phonon via coherent driving of a first (IR) phonon</a:t>
              </a:r>
              <a:endParaRPr lang="en-GB" dirty="0">
                <a:latin typeface="Helvetica"/>
                <a:cs typeface="Helvetica"/>
              </a:endParaRPr>
            </a:p>
          </p:txBody>
        </p:sp>
      </p:grpSp>
    </p:spTree>
    <p:extLst>
      <p:ext uri="{BB962C8B-B14F-4D97-AF65-F5344CB8AC3E}">
        <p14:creationId xmlns:p14="http://schemas.microsoft.com/office/powerpoint/2010/main" val="42607324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stretch>
            <a:fillRect/>
          </a:stretch>
        </p:blipFill>
        <p:spPr>
          <a:xfrm>
            <a:off x="323527" y="1196752"/>
            <a:ext cx="5242795" cy="4176464"/>
          </a:xfrm>
          <a:prstGeom prst="rect">
            <a:avLst/>
          </a:prstGeom>
        </p:spPr>
      </p:pic>
      <p:sp>
        <p:nvSpPr>
          <p:cNvPr id="2" name="Titel 1"/>
          <p:cNvSpPr>
            <a:spLocks noGrp="1"/>
          </p:cNvSpPr>
          <p:nvPr>
            <p:ph type="title"/>
          </p:nvPr>
        </p:nvSpPr>
        <p:spPr/>
        <p:txBody>
          <a:bodyPr/>
          <a:lstStyle/>
          <a:p>
            <a:r>
              <a:rPr lang="de-DE" dirty="0" err="1" smtClean="0"/>
              <a:t>Classical</a:t>
            </a:r>
            <a:r>
              <a:rPr lang="de-DE" dirty="0" smtClean="0"/>
              <a:t> </a:t>
            </a:r>
            <a:r>
              <a:rPr lang="de-DE" dirty="0" err="1" smtClean="0"/>
              <a:t>lattice</a:t>
            </a:r>
            <a:r>
              <a:rPr lang="de-DE" dirty="0" smtClean="0"/>
              <a:t> </a:t>
            </a:r>
            <a:r>
              <a:rPr lang="de-DE" dirty="0" err="1" smtClean="0"/>
              <a:t>dynamics</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15</a:t>
            </a:fld>
            <a:endParaRPr lang="en-US">
              <a:solidFill>
                <a:prstClr val="black">
                  <a:tint val="75000"/>
                </a:prstClr>
              </a:solidFill>
            </a:endParaRPr>
          </a:p>
        </p:txBody>
      </p:sp>
      <p:sp>
        <p:nvSpPr>
          <p:cNvPr id="8" name="Textfeld 7"/>
          <p:cNvSpPr txBox="1"/>
          <p:nvPr/>
        </p:nvSpPr>
        <p:spPr>
          <a:xfrm>
            <a:off x="251520" y="5517232"/>
            <a:ext cx="5818658" cy="923330"/>
          </a:xfrm>
          <a:prstGeom prst="rect">
            <a:avLst/>
          </a:prstGeom>
          <a:noFill/>
        </p:spPr>
        <p:txBody>
          <a:bodyPr wrap="none" rtlCol="0">
            <a:spAutoFit/>
          </a:bodyPr>
          <a:lstStyle/>
          <a:p>
            <a:r>
              <a:rPr lang="de-DE" b="1" dirty="0" smtClean="0">
                <a:solidFill>
                  <a:srgbClr val="FF0000"/>
                </a:solidFill>
              </a:rPr>
              <a:t>„</a:t>
            </a:r>
            <a:r>
              <a:rPr lang="de-DE" b="1" dirty="0" err="1" smtClean="0">
                <a:solidFill>
                  <a:srgbClr val="FF0000"/>
                </a:solidFill>
              </a:rPr>
              <a:t>Nonlinear</a:t>
            </a:r>
            <a:r>
              <a:rPr lang="de-DE" b="1" dirty="0" smtClean="0">
                <a:solidFill>
                  <a:srgbClr val="FF0000"/>
                </a:solidFill>
              </a:rPr>
              <a:t> </a:t>
            </a:r>
            <a:r>
              <a:rPr lang="de-DE" b="1" dirty="0" err="1" smtClean="0">
                <a:solidFill>
                  <a:srgbClr val="FF0000"/>
                </a:solidFill>
              </a:rPr>
              <a:t>phononics</a:t>
            </a:r>
            <a:r>
              <a:rPr lang="de-DE" b="1" dirty="0" smtClean="0">
                <a:solidFill>
                  <a:srgbClr val="FF0000"/>
                </a:solidFill>
              </a:rPr>
              <a:t>“</a:t>
            </a:r>
          </a:p>
          <a:p>
            <a:r>
              <a:rPr lang="de-DE" i="1" dirty="0" smtClean="0">
                <a:solidFill>
                  <a:srgbClr val="008000"/>
                </a:solidFill>
              </a:rPr>
              <a:t>M. </a:t>
            </a:r>
            <a:r>
              <a:rPr lang="de-DE" i="1" dirty="0" err="1" smtClean="0">
                <a:solidFill>
                  <a:srgbClr val="008000"/>
                </a:solidFill>
              </a:rPr>
              <a:t>Först</a:t>
            </a:r>
            <a:r>
              <a:rPr lang="de-DE" i="1" dirty="0" smtClean="0">
                <a:solidFill>
                  <a:srgbClr val="008000"/>
                </a:solidFill>
              </a:rPr>
              <a:t> et al., Nature </a:t>
            </a:r>
            <a:r>
              <a:rPr lang="de-DE" i="1" dirty="0" err="1" smtClean="0">
                <a:solidFill>
                  <a:srgbClr val="008000"/>
                </a:solidFill>
              </a:rPr>
              <a:t>Physics</a:t>
            </a:r>
            <a:r>
              <a:rPr lang="de-DE" i="1" dirty="0" smtClean="0">
                <a:solidFill>
                  <a:srgbClr val="008000"/>
                </a:solidFill>
              </a:rPr>
              <a:t> 7, 854 (2011)</a:t>
            </a:r>
          </a:p>
          <a:p>
            <a:r>
              <a:rPr lang="de-DE" i="1" dirty="0" smtClean="0">
                <a:solidFill>
                  <a:srgbClr val="008000"/>
                </a:solidFill>
              </a:rPr>
              <a:t>A. </a:t>
            </a:r>
            <a:r>
              <a:rPr lang="de-DE" i="1" dirty="0" err="1" smtClean="0">
                <a:solidFill>
                  <a:srgbClr val="008000"/>
                </a:solidFill>
              </a:rPr>
              <a:t>Subedi</a:t>
            </a:r>
            <a:r>
              <a:rPr lang="de-DE" i="1" dirty="0" smtClean="0">
                <a:solidFill>
                  <a:srgbClr val="008000"/>
                </a:solidFill>
              </a:rPr>
              <a:t>, A. </a:t>
            </a:r>
            <a:r>
              <a:rPr lang="de-DE" i="1" dirty="0" err="1" smtClean="0">
                <a:solidFill>
                  <a:srgbClr val="008000"/>
                </a:solidFill>
              </a:rPr>
              <a:t>Cavalleri</a:t>
            </a:r>
            <a:r>
              <a:rPr lang="de-DE" i="1" dirty="0" smtClean="0">
                <a:solidFill>
                  <a:srgbClr val="008000"/>
                </a:solidFill>
              </a:rPr>
              <a:t>, A. Georges, PRB 89, 220301R (2014)</a:t>
            </a:r>
            <a:endParaRPr lang="de-DE" i="1" dirty="0">
              <a:solidFill>
                <a:srgbClr val="008000"/>
              </a:solidFill>
            </a:endParaRPr>
          </a:p>
        </p:txBody>
      </p:sp>
      <p:sp>
        <p:nvSpPr>
          <p:cNvPr id="14" name="Textfeld 13"/>
          <p:cNvSpPr txBox="1"/>
          <p:nvPr/>
        </p:nvSpPr>
        <p:spPr>
          <a:xfrm>
            <a:off x="395536" y="1340768"/>
            <a:ext cx="1550387" cy="369332"/>
          </a:xfrm>
          <a:prstGeom prst="rect">
            <a:avLst/>
          </a:prstGeom>
          <a:noFill/>
        </p:spPr>
        <p:txBody>
          <a:bodyPr wrap="none" rtlCol="0">
            <a:spAutoFit/>
          </a:bodyPr>
          <a:lstStyle/>
          <a:p>
            <a:r>
              <a:rPr lang="de-DE" dirty="0" err="1" smtClean="0">
                <a:solidFill>
                  <a:srgbClr val="FF0000"/>
                </a:solidFill>
              </a:rPr>
              <a:t>THz</a:t>
            </a:r>
            <a:r>
              <a:rPr lang="de-DE" dirty="0" smtClean="0">
                <a:solidFill>
                  <a:srgbClr val="FF0000"/>
                </a:solidFill>
              </a:rPr>
              <a:t> light pulse</a:t>
            </a:r>
            <a:endParaRPr lang="de-DE" dirty="0">
              <a:solidFill>
                <a:srgbClr val="FF0000"/>
              </a:solidFill>
            </a:endParaRPr>
          </a:p>
        </p:txBody>
      </p:sp>
      <p:sp>
        <p:nvSpPr>
          <p:cNvPr id="15" name="Gewitterblitz 14"/>
          <p:cNvSpPr/>
          <p:nvPr/>
        </p:nvSpPr>
        <p:spPr>
          <a:xfrm>
            <a:off x="758935" y="1805416"/>
            <a:ext cx="1517869" cy="936226"/>
          </a:xfrm>
          <a:prstGeom prst="lightningBolt">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FFFF00"/>
              </a:solidFill>
            </a:endParaRPr>
          </a:p>
        </p:txBody>
      </p:sp>
      <p:grpSp>
        <p:nvGrpSpPr>
          <p:cNvPr id="5" name="Gruppierung 4"/>
          <p:cNvGrpSpPr/>
          <p:nvPr/>
        </p:nvGrpSpPr>
        <p:grpSpPr>
          <a:xfrm>
            <a:off x="5773573" y="3789040"/>
            <a:ext cx="3262923" cy="1781348"/>
            <a:chOff x="5703380" y="1484784"/>
            <a:chExt cx="3262923" cy="1781348"/>
          </a:xfrm>
        </p:grpSpPr>
        <p:sp>
          <p:nvSpPr>
            <p:cNvPr id="16" name="Rectangle 3"/>
            <p:cNvSpPr/>
            <p:nvPr/>
          </p:nvSpPr>
          <p:spPr>
            <a:xfrm>
              <a:off x="5703380" y="1484784"/>
              <a:ext cx="3262923" cy="17443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 name="Object 9"/>
            <p:cNvGraphicFramePr>
              <a:graphicFrameLocks noChangeAspect="1"/>
            </p:cNvGraphicFramePr>
            <p:nvPr>
              <p:extLst>
                <p:ext uri="{D42A27DB-BD31-4B8C-83A1-F6EECF244321}">
                  <p14:modId xmlns:p14="http://schemas.microsoft.com/office/powerpoint/2010/main" val="350495126"/>
                </p:ext>
              </p:extLst>
            </p:nvPr>
          </p:nvGraphicFramePr>
          <p:xfrm>
            <a:off x="6156176" y="2708920"/>
            <a:ext cx="2306637" cy="557212"/>
          </p:xfrm>
          <a:graphic>
            <a:graphicData uri="http://schemas.openxmlformats.org/presentationml/2006/ole">
              <mc:AlternateContent xmlns:mc="http://schemas.openxmlformats.org/markup-compatibility/2006">
                <mc:Choice xmlns:v="urn:schemas-microsoft-com:vml" Requires="v">
                  <p:oleObj spid="_x0000_s3291" name="Formel" r:id="rId4" imgW="863600" imgH="203200" progId="Equation.3">
                    <p:embed/>
                  </p:oleObj>
                </mc:Choice>
                <mc:Fallback>
                  <p:oleObj name="Formel" r:id="rId4" imgW="863600" imgH="203200" progId="Equation.3">
                    <p:embed/>
                    <p:pic>
                      <p:nvPicPr>
                        <p:cNvPr id="0" name=""/>
                        <p:cNvPicPr>
                          <a:picLocks noChangeAspect="1" noChangeArrowheads="1"/>
                        </p:cNvPicPr>
                        <p:nvPr/>
                      </p:nvPicPr>
                      <p:blipFill>
                        <a:blip r:embed="rId5"/>
                        <a:srcRect/>
                        <a:stretch>
                          <a:fillRect/>
                        </a:stretch>
                      </p:blipFill>
                      <p:spPr bwMode="auto">
                        <a:xfrm>
                          <a:off x="6156176" y="2708920"/>
                          <a:ext cx="2306637" cy="55721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8" name="Rectangle 2"/>
            <p:cNvSpPr/>
            <p:nvPr/>
          </p:nvSpPr>
          <p:spPr>
            <a:xfrm>
              <a:off x="5796136" y="1556792"/>
              <a:ext cx="3077228" cy="1200329"/>
            </a:xfrm>
            <a:prstGeom prst="rect">
              <a:avLst/>
            </a:prstGeom>
          </p:spPr>
          <p:txBody>
            <a:bodyPr wrap="square">
              <a:spAutoFit/>
            </a:bodyPr>
            <a:lstStyle/>
            <a:p>
              <a:pPr>
                <a:spcBef>
                  <a:spcPts val="600"/>
                </a:spcBef>
                <a:tabLst>
                  <a:tab pos="453649" algn="l"/>
                  <a:tab pos="910470" algn="l"/>
                  <a:tab pos="1367289" algn="l"/>
                  <a:tab pos="1824111" algn="l"/>
                  <a:tab pos="2280933" algn="l"/>
                  <a:tab pos="2737753" algn="l"/>
                  <a:tab pos="3194569" algn="l"/>
                  <a:tab pos="3651394" algn="l"/>
                  <a:tab pos="4108216" algn="l"/>
                  <a:tab pos="4565038" algn="l"/>
                  <a:tab pos="5021858" algn="l"/>
                  <a:tab pos="5478680" algn="l"/>
                  <a:tab pos="5935497" algn="l"/>
                  <a:tab pos="6392321" algn="l"/>
                  <a:tab pos="6849141" algn="l"/>
                  <a:tab pos="7305964" algn="l"/>
                  <a:tab pos="7762785" algn="l"/>
                  <a:tab pos="8219605" algn="l"/>
                  <a:tab pos="8676429" algn="l"/>
                  <a:tab pos="9133243" algn="l"/>
                </a:tabLst>
              </a:pPr>
              <a:r>
                <a:rPr lang="en-GB" dirty="0">
                  <a:latin typeface="Helvetica"/>
                  <a:cs typeface="Helvetica"/>
                </a:rPr>
                <a:t>Include the effects of </a:t>
              </a:r>
              <a:r>
                <a:rPr lang="en-GB" dirty="0" smtClean="0">
                  <a:latin typeface="Helvetica"/>
                  <a:cs typeface="Helvetica"/>
                </a:rPr>
                <a:t>driving </a:t>
              </a:r>
              <a:r>
                <a:rPr lang="en-GB" dirty="0">
                  <a:latin typeface="Helvetica"/>
                  <a:cs typeface="Helvetica"/>
                </a:rPr>
                <a:t>field through </a:t>
              </a:r>
              <a:r>
                <a:rPr lang="en-GB" dirty="0" smtClean="0">
                  <a:latin typeface="Helvetica"/>
                  <a:cs typeface="Helvetica"/>
                </a:rPr>
                <a:t>time-dependent electronic dispersion</a:t>
              </a:r>
              <a:endParaRPr lang="en-GB" dirty="0">
                <a:latin typeface="Helvetica"/>
                <a:cs typeface="Helvetica"/>
              </a:endParaRPr>
            </a:p>
          </p:txBody>
        </p:sp>
      </p:grpSp>
      <p:grpSp>
        <p:nvGrpSpPr>
          <p:cNvPr id="23" name="Gruppierung 22"/>
          <p:cNvGrpSpPr/>
          <p:nvPr/>
        </p:nvGrpSpPr>
        <p:grpSpPr>
          <a:xfrm>
            <a:off x="5773573" y="1556792"/>
            <a:ext cx="3262923" cy="1436944"/>
            <a:chOff x="5703380" y="1484784"/>
            <a:chExt cx="3262923" cy="1744312"/>
          </a:xfrm>
        </p:grpSpPr>
        <p:sp>
          <p:nvSpPr>
            <p:cNvPr id="24" name="Rectangle 3"/>
            <p:cNvSpPr/>
            <p:nvPr/>
          </p:nvSpPr>
          <p:spPr>
            <a:xfrm>
              <a:off x="5703380" y="1484784"/>
              <a:ext cx="3262923" cy="17443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
            <p:cNvSpPr/>
            <p:nvPr/>
          </p:nvSpPr>
          <p:spPr>
            <a:xfrm>
              <a:off x="5796136" y="1556792"/>
              <a:ext cx="3077228" cy="1457084"/>
            </a:xfrm>
            <a:prstGeom prst="rect">
              <a:avLst/>
            </a:prstGeom>
          </p:spPr>
          <p:txBody>
            <a:bodyPr wrap="square">
              <a:spAutoFit/>
            </a:bodyPr>
            <a:lstStyle/>
            <a:p>
              <a:pPr>
                <a:spcBef>
                  <a:spcPts val="600"/>
                </a:spcBef>
                <a:tabLst>
                  <a:tab pos="453649" algn="l"/>
                  <a:tab pos="910470" algn="l"/>
                  <a:tab pos="1367289" algn="l"/>
                  <a:tab pos="1824111" algn="l"/>
                  <a:tab pos="2280933" algn="l"/>
                  <a:tab pos="2737753" algn="l"/>
                  <a:tab pos="3194569" algn="l"/>
                  <a:tab pos="3651394" algn="l"/>
                  <a:tab pos="4108216" algn="l"/>
                  <a:tab pos="4565038" algn="l"/>
                  <a:tab pos="5021858" algn="l"/>
                  <a:tab pos="5478680" algn="l"/>
                  <a:tab pos="5935497" algn="l"/>
                  <a:tab pos="6392321" algn="l"/>
                  <a:tab pos="6849141" algn="l"/>
                  <a:tab pos="7305964" algn="l"/>
                  <a:tab pos="7762785" algn="l"/>
                  <a:tab pos="8219605" algn="l"/>
                  <a:tab pos="8676429" algn="l"/>
                  <a:tab pos="9133243" algn="l"/>
                </a:tabLst>
              </a:pPr>
              <a:r>
                <a:rPr lang="en-GB" dirty="0" smtClean="0">
                  <a:latin typeface="Helvetica"/>
                  <a:cs typeface="Helvetica"/>
                </a:rPr>
                <a:t>Displaced Raman mode assumed to lead to temporal change of electronic hopping</a:t>
              </a:r>
              <a:endParaRPr lang="en-GB" dirty="0">
                <a:latin typeface="Helvetica"/>
                <a:cs typeface="Helvetica"/>
              </a:endParaRPr>
            </a:p>
          </p:txBody>
        </p:sp>
      </p:grpSp>
      <p:sp>
        <p:nvSpPr>
          <p:cNvPr id="13" name="Pfeil nach links 12"/>
          <p:cNvSpPr/>
          <p:nvPr/>
        </p:nvSpPr>
        <p:spPr>
          <a:xfrm rot="20666705">
            <a:off x="5299304" y="3114443"/>
            <a:ext cx="1465086" cy="26702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Textfeld 20"/>
          <p:cNvSpPr txBox="1"/>
          <p:nvPr/>
        </p:nvSpPr>
        <p:spPr>
          <a:xfrm>
            <a:off x="5856146" y="3429000"/>
            <a:ext cx="3287854" cy="369332"/>
          </a:xfrm>
          <a:prstGeom prst="rect">
            <a:avLst/>
          </a:prstGeom>
          <a:noFill/>
        </p:spPr>
        <p:txBody>
          <a:bodyPr wrap="none" rtlCol="0">
            <a:spAutoFit/>
          </a:bodyPr>
          <a:lstStyle/>
          <a:p>
            <a:r>
              <a:rPr lang="de-DE" b="1" dirty="0" smtClean="0">
                <a:solidFill>
                  <a:srgbClr val="FF0000"/>
                </a:solidFill>
              </a:rPr>
              <a:t>Gedankenexperiment (what if?)</a:t>
            </a:r>
            <a:endParaRPr lang="de-DE" i="1" dirty="0">
              <a:solidFill>
                <a:srgbClr val="008000"/>
              </a:solidFill>
            </a:endParaRPr>
          </a:p>
        </p:txBody>
      </p:sp>
    </p:spTree>
    <p:extLst>
      <p:ext uri="{BB962C8B-B14F-4D97-AF65-F5344CB8AC3E}">
        <p14:creationId xmlns:p14="http://schemas.microsoft.com/office/powerpoint/2010/main" val="32100498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Experimental motivation</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16</a:t>
            </a:fld>
            <a:endParaRPr lang="en-US">
              <a:solidFill>
                <a:prstClr val="black">
                  <a:tint val="75000"/>
                </a:prstClr>
              </a:solidFill>
            </a:endParaRPr>
          </a:p>
        </p:txBody>
      </p:sp>
      <p:pic>
        <p:nvPicPr>
          <p:cNvPr id="5" name="Bild 4"/>
          <p:cNvPicPr>
            <a:picLocks noChangeAspect="1"/>
          </p:cNvPicPr>
          <p:nvPr/>
        </p:nvPicPr>
        <p:blipFill>
          <a:blip r:embed="rId2"/>
          <a:stretch>
            <a:fillRect/>
          </a:stretch>
        </p:blipFill>
        <p:spPr>
          <a:xfrm>
            <a:off x="1403648" y="3508070"/>
            <a:ext cx="7290118" cy="3059069"/>
          </a:xfrm>
          <a:prstGeom prst="rect">
            <a:avLst/>
          </a:prstGeom>
        </p:spPr>
      </p:pic>
      <p:pic>
        <p:nvPicPr>
          <p:cNvPr id="6" name="Bild 5"/>
          <p:cNvPicPr>
            <a:picLocks noChangeAspect="1"/>
          </p:cNvPicPr>
          <p:nvPr/>
        </p:nvPicPr>
        <p:blipFill>
          <a:blip r:embed="rId3"/>
          <a:stretch>
            <a:fillRect/>
          </a:stretch>
        </p:blipFill>
        <p:spPr>
          <a:xfrm>
            <a:off x="4211960" y="1772816"/>
            <a:ext cx="4104456" cy="1838454"/>
          </a:xfrm>
          <a:prstGeom prst="rect">
            <a:avLst/>
          </a:prstGeom>
        </p:spPr>
      </p:pic>
      <p:sp>
        <p:nvSpPr>
          <p:cNvPr id="7" name="Textfeld 6"/>
          <p:cNvSpPr txBox="1"/>
          <p:nvPr/>
        </p:nvSpPr>
        <p:spPr>
          <a:xfrm>
            <a:off x="323528" y="1196752"/>
            <a:ext cx="7138029" cy="646331"/>
          </a:xfrm>
          <a:prstGeom prst="rect">
            <a:avLst/>
          </a:prstGeom>
          <a:noFill/>
        </p:spPr>
        <p:txBody>
          <a:bodyPr wrap="none" rtlCol="0">
            <a:spAutoFit/>
          </a:bodyPr>
          <a:lstStyle/>
          <a:p>
            <a:r>
              <a:rPr lang="de-DE" b="1" dirty="0" smtClean="0">
                <a:solidFill>
                  <a:srgbClr val="FF0000"/>
                </a:solidFill>
              </a:rPr>
              <a:t>„</a:t>
            </a:r>
            <a:r>
              <a:rPr lang="de-DE" b="1" dirty="0" err="1" smtClean="0">
                <a:solidFill>
                  <a:srgbClr val="FF0000"/>
                </a:solidFill>
              </a:rPr>
              <a:t>Possible light-induced superconductivity in K3C60 at high temperature</a:t>
            </a:r>
            <a:r>
              <a:rPr lang="de-DE" b="1" dirty="0" smtClean="0">
                <a:solidFill>
                  <a:srgbClr val="FF0000"/>
                </a:solidFill>
              </a:rPr>
              <a:t>“</a:t>
            </a:r>
          </a:p>
          <a:p>
            <a:r>
              <a:rPr lang="de-DE" i="1" dirty="0" smtClean="0">
                <a:solidFill>
                  <a:srgbClr val="008000"/>
                </a:solidFill>
              </a:rPr>
              <a:t>M. Mitrano et al., Nature 530, 461 (2016)</a:t>
            </a:r>
          </a:p>
        </p:txBody>
      </p:sp>
    </p:spTree>
    <p:extLst>
      <p:ext uri="{BB962C8B-B14F-4D97-AF65-F5344CB8AC3E}">
        <p14:creationId xmlns:p14="http://schemas.microsoft.com/office/powerpoint/2010/main" val="37917342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Simplest model: hopping ramp</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17</a:t>
            </a:fld>
            <a:endParaRPr lang="en-US">
              <a:solidFill>
                <a:prstClr val="black">
                  <a:tint val="75000"/>
                </a:prstClr>
              </a:solidFill>
            </a:endParaRPr>
          </a:p>
        </p:txBody>
      </p:sp>
      <p:pic>
        <p:nvPicPr>
          <p:cNvPr id="6" name="Bild 5" descr="fig_sketch_NEW.pdf"/>
          <p:cNvPicPr>
            <a:picLocks noChangeAspect="1"/>
          </p:cNvPicPr>
          <p:nvPr/>
        </p:nvPicPr>
        <p:blipFill rotWithShape="1">
          <a:blip r:embed="rId2">
            <a:extLst>
              <a:ext uri="{28A0092B-C50C-407E-A947-70E740481C1C}">
                <a14:useLocalDpi xmlns:a14="http://schemas.microsoft.com/office/drawing/2010/main" val="0"/>
              </a:ext>
            </a:extLst>
          </a:blip>
          <a:srcRect l="51493"/>
          <a:stretch/>
        </p:blipFill>
        <p:spPr>
          <a:xfrm>
            <a:off x="1691680" y="3645024"/>
            <a:ext cx="3108736" cy="2564425"/>
          </a:xfrm>
          <a:prstGeom prst="rect">
            <a:avLst/>
          </a:prstGeom>
        </p:spPr>
      </p:pic>
      <p:sp>
        <p:nvSpPr>
          <p:cNvPr id="7" name="Inhaltsplatzhalter 2"/>
          <p:cNvSpPr txBox="1">
            <a:spLocks/>
          </p:cNvSpPr>
          <p:nvPr/>
        </p:nvSpPr>
        <p:spPr>
          <a:xfrm>
            <a:off x="4932040" y="3933056"/>
            <a:ext cx="4040262" cy="177459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de-DE" dirty="0" err="1" smtClean="0">
                <a:solidFill>
                  <a:schemeClr val="tx1"/>
                </a:solidFill>
              </a:rPr>
              <a:t>Equilibrium picture:</a:t>
            </a:r>
          </a:p>
          <a:p>
            <a:pPr marL="0" indent="0" algn="ctr">
              <a:buFont typeface="Arial" pitchFamily="34" charset="0"/>
              <a:buNone/>
            </a:pPr>
            <a:r>
              <a:rPr lang="de-DE" dirty="0" err="1">
                <a:solidFill>
                  <a:schemeClr val="tx1"/>
                </a:solidFill>
              </a:rPr>
              <a:t>Enhancement of SC via enhanced DOS at Fermi energy</a:t>
            </a:r>
            <a:endParaRPr lang="de-DE" dirty="0" smtClean="0">
              <a:solidFill>
                <a:srgbClr val="FF00FF"/>
              </a:solidFill>
            </a:endParaRPr>
          </a:p>
        </p:txBody>
      </p:sp>
      <p:pic>
        <p:nvPicPr>
          <p:cNvPr id="8" name="Bild 7" descr="hopping_ramp.pdf"/>
          <p:cNvPicPr>
            <a:picLocks noChangeAspect="1"/>
          </p:cNvPicPr>
          <p:nvPr/>
        </p:nvPicPr>
        <p:blipFill rotWithShape="1">
          <a:blip r:embed="rId3">
            <a:extLst>
              <a:ext uri="{28A0092B-C50C-407E-A947-70E740481C1C}">
                <a14:useLocalDpi xmlns:a14="http://schemas.microsoft.com/office/drawing/2010/main" val="0"/>
              </a:ext>
            </a:extLst>
          </a:blip>
          <a:srcRect l="10457" t="30376" r="11822" b="36958"/>
          <a:stretch/>
        </p:blipFill>
        <p:spPr>
          <a:xfrm>
            <a:off x="1403648" y="1412776"/>
            <a:ext cx="6624678" cy="2088232"/>
          </a:xfrm>
          <a:prstGeom prst="rect">
            <a:avLst/>
          </a:prstGeom>
        </p:spPr>
      </p:pic>
    </p:spTree>
    <p:extLst>
      <p:ext uri="{BB962C8B-B14F-4D97-AF65-F5344CB8AC3E}">
        <p14:creationId xmlns:p14="http://schemas.microsoft.com/office/powerpoint/2010/main" val="165991666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Superconductor</a:t>
            </a:r>
            <a:r>
              <a:rPr lang="de-DE" dirty="0" smtClean="0"/>
              <a:t> </a:t>
            </a:r>
            <a:r>
              <a:rPr lang="de-DE" dirty="0" err="1" smtClean="0"/>
              <a:t>evolution</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18</a:t>
            </a:fld>
            <a:endParaRPr lang="en-US">
              <a:solidFill>
                <a:prstClr val="black">
                  <a:tint val="75000"/>
                </a:prstClr>
              </a:solidFill>
            </a:endParaRPr>
          </a:p>
        </p:txBody>
      </p:sp>
      <p:pic>
        <p:nvPicPr>
          <p:cNvPr id="5" name="Bild 4" descr="fig2-eps-converted-to.pdf"/>
          <p:cNvPicPr>
            <a:picLocks noChangeAspect="1"/>
          </p:cNvPicPr>
          <p:nvPr/>
        </p:nvPicPr>
        <p:blipFill rotWithShape="1">
          <a:blip r:embed="rId2">
            <a:extLst>
              <a:ext uri="{28A0092B-C50C-407E-A947-70E740481C1C}">
                <a14:useLocalDpi xmlns:a14="http://schemas.microsoft.com/office/drawing/2010/main" val="0"/>
              </a:ext>
            </a:extLst>
          </a:blip>
          <a:srcRect r="41199"/>
          <a:stretch/>
        </p:blipFill>
        <p:spPr>
          <a:xfrm>
            <a:off x="457200" y="951318"/>
            <a:ext cx="4646538" cy="5644444"/>
          </a:xfrm>
          <a:prstGeom prst="rect">
            <a:avLst/>
          </a:prstGeom>
        </p:spPr>
      </p:pic>
      <p:pic>
        <p:nvPicPr>
          <p:cNvPr id="6" name="Bild 5" descr="fig_sketch_NEW.pdf"/>
          <p:cNvPicPr>
            <a:picLocks noChangeAspect="1"/>
          </p:cNvPicPr>
          <p:nvPr/>
        </p:nvPicPr>
        <p:blipFill rotWithShape="1">
          <a:blip r:embed="rId3">
            <a:extLst>
              <a:ext uri="{28A0092B-C50C-407E-A947-70E740481C1C}">
                <a14:useLocalDpi xmlns:a14="http://schemas.microsoft.com/office/drawing/2010/main" val="0"/>
              </a:ext>
            </a:extLst>
          </a:blip>
          <a:srcRect l="51493"/>
          <a:stretch/>
        </p:blipFill>
        <p:spPr>
          <a:xfrm>
            <a:off x="6156176" y="2996952"/>
            <a:ext cx="1884600" cy="1554624"/>
          </a:xfrm>
          <a:prstGeom prst="rect">
            <a:avLst/>
          </a:prstGeom>
        </p:spPr>
      </p:pic>
      <p:sp>
        <p:nvSpPr>
          <p:cNvPr id="7" name="Inhaltsplatzhalter 2"/>
          <p:cNvSpPr txBox="1">
            <a:spLocks/>
          </p:cNvSpPr>
          <p:nvPr/>
        </p:nvSpPr>
        <p:spPr>
          <a:xfrm>
            <a:off x="5010811" y="4725144"/>
            <a:ext cx="4040262" cy="177459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de-DE" dirty="0" err="1" smtClean="0">
                <a:solidFill>
                  <a:schemeClr val="tx1"/>
                </a:solidFill>
              </a:rPr>
              <a:t>Enhancement</a:t>
            </a:r>
            <a:r>
              <a:rPr lang="de-DE" dirty="0" smtClean="0">
                <a:solidFill>
                  <a:schemeClr val="tx1"/>
                </a:solidFill>
              </a:rPr>
              <a:t> </a:t>
            </a:r>
            <a:r>
              <a:rPr lang="de-DE" dirty="0" err="1" smtClean="0">
                <a:solidFill>
                  <a:schemeClr val="tx1"/>
                </a:solidFill>
              </a:rPr>
              <a:t>of</a:t>
            </a:r>
            <a:r>
              <a:rPr lang="de-DE" dirty="0" smtClean="0">
                <a:solidFill>
                  <a:schemeClr val="tx1"/>
                </a:solidFill>
              </a:rPr>
              <a:t> SC </a:t>
            </a:r>
            <a:r>
              <a:rPr lang="de-DE" dirty="0" err="1" smtClean="0">
                <a:solidFill>
                  <a:schemeClr val="tx1"/>
                </a:solidFill>
              </a:rPr>
              <a:t>strongly</a:t>
            </a:r>
            <a:r>
              <a:rPr lang="de-DE" dirty="0" smtClean="0">
                <a:solidFill>
                  <a:schemeClr val="tx1"/>
                </a:solidFill>
              </a:rPr>
              <a:t> </a:t>
            </a:r>
            <a:r>
              <a:rPr lang="de-DE" dirty="0" err="1" smtClean="0">
                <a:solidFill>
                  <a:schemeClr val="tx1"/>
                </a:solidFill>
              </a:rPr>
              <a:t>depends</a:t>
            </a:r>
            <a:r>
              <a:rPr lang="de-DE" dirty="0" smtClean="0">
                <a:solidFill>
                  <a:schemeClr val="tx1"/>
                </a:solidFill>
              </a:rPr>
              <a:t> on </a:t>
            </a:r>
            <a:r>
              <a:rPr lang="de-DE" dirty="0" err="1" smtClean="0">
                <a:solidFill>
                  <a:schemeClr val="tx1"/>
                </a:solidFill>
              </a:rPr>
              <a:t>initial</a:t>
            </a:r>
            <a:r>
              <a:rPr lang="de-DE" dirty="0" smtClean="0">
                <a:solidFill>
                  <a:schemeClr val="tx1"/>
                </a:solidFill>
              </a:rPr>
              <a:t> thermal </a:t>
            </a:r>
            <a:r>
              <a:rPr lang="de-DE" dirty="0" err="1" smtClean="0">
                <a:solidFill>
                  <a:schemeClr val="tx1"/>
                </a:solidFill>
              </a:rPr>
              <a:t>state</a:t>
            </a:r>
            <a:endParaRPr lang="de-DE" dirty="0" smtClean="0">
              <a:solidFill>
                <a:srgbClr val="FF00FF"/>
              </a:solidFill>
            </a:endParaRPr>
          </a:p>
        </p:txBody>
      </p:sp>
      <p:pic>
        <p:nvPicPr>
          <p:cNvPr id="8" name="Bild 7" descr="hopping_ramp.pdf"/>
          <p:cNvPicPr>
            <a:picLocks noChangeAspect="1"/>
          </p:cNvPicPr>
          <p:nvPr/>
        </p:nvPicPr>
        <p:blipFill rotWithShape="1">
          <a:blip r:embed="rId4">
            <a:extLst>
              <a:ext uri="{28A0092B-C50C-407E-A947-70E740481C1C}">
                <a14:useLocalDpi xmlns:a14="http://schemas.microsoft.com/office/drawing/2010/main" val="0"/>
              </a:ext>
            </a:extLst>
          </a:blip>
          <a:srcRect l="10457" t="30376" r="11822" b="36958"/>
          <a:stretch/>
        </p:blipFill>
        <p:spPr>
          <a:xfrm>
            <a:off x="5292080" y="1628800"/>
            <a:ext cx="3490989" cy="1100430"/>
          </a:xfrm>
          <a:prstGeom prst="rect">
            <a:avLst/>
          </a:prstGeom>
        </p:spPr>
      </p:pic>
    </p:spTree>
    <p:extLst>
      <p:ext uri="{BB962C8B-B14F-4D97-AF65-F5344CB8AC3E}">
        <p14:creationId xmlns:p14="http://schemas.microsoft.com/office/powerpoint/2010/main" val="23380668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Enhancement</a:t>
            </a:r>
            <a:r>
              <a:rPr lang="de-DE" dirty="0" smtClean="0"/>
              <a:t> </a:t>
            </a:r>
            <a:r>
              <a:rPr lang="de-DE" dirty="0" err="1" smtClean="0"/>
              <a:t>during</a:t>
            </a:r>
            <a:r>
              <a:rPr lang="de-DE" dirty="0" smtClean="0"/>
              <a:t> </a:t>
            </a:r>
            <a:r>
              <a:rPr lang="de-DE" dirty="0" err="1" smtClean="0"/>
              <a:t>ramp</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19</a:t>
            </a:fld>
            <a:endParaRPr lang="en-US">
              <a:solidFill>
                <a:prstClr val="black">
                  <a:tint val="75000"/>
                </a:prstClr>
              </a:solidFill>
            </a:endParaRPr>
          </a:p>
        </p:txBody>
      </p:sp>
      <p:sp>
        <p:nvSpPr>
          <p:cNvPr id="5" name="Inhaltsplatzhalter 2"/>
          <p:cNvSpPr txBox="1">
            <a:spLocks/>
          </p:cNvSpPr>
          <p:nvPr/>
        </p:nvSpPr>
        <p:spPr>
          <a:xfrm>
            <a:off x="539552" y="5301208"/>
            <a:ext cx="8064896" cy="93610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de-DE" dirty="0" smtClean="0">
                <a:solidFill>
                  <a:schemeClr val="tx1"/>
                </a:solidFill>
              </a:rPr>
              <a:t>Order </a:t>
            </a:r>
            <a:r>
              <a:rPr lang="de-DE" dirty="0" err="1" smtClean="0">
                <a:solidFill>
                  <a:schemeClr val="tx1"/>
                </a:solidFill>
              </a:rPr>
              <a:t>parameter</a:t>
            </a:r>
            <a:r>
              <a:rPr lang="de-DE" dirty="0" smtClean="0">
                <a:solidFill>
                  <a:schemeClr val="tx1"/>
                </a:solidFill>
              </a:rPr>
              <a:t> </a:t>
            </a:r>
            <a:r>
              <a:rPr lang="de-DE" dirty="0" err="1" smtClean="0">
                <a:solidFill>
                  <a:schemeClr val="tx1"/>
                </a:solidFill>
              </a:rPr>
              <a:t>enhancement</a:t>
            </a:r>
            <a:r>
              <a:rPr lang="de-DE" dirty="0" smtClean="0">
                <a:solidFill>
                  <a:schemeClr val="tx1"/>
                </a:solidFill>
              </a:rPr>
              <a:t> </a:t>
            </a:r>
            <a:r>
              <a:rPr lang="de-DE" dirty="0" smtClean="0">
                <a:solidFill>
                  <a:srgbClr val="FF00FF"/>
                </a:solidFill>
              </a:rPr>
              <a:t>~</a:t>
            </a:r>
            <a:r>
              <a:rPr lang="de-DE" i="1" dirty="0" smtClean="0">
                <a:solidFill>
                  <a:srgbClr val="FF00FF"/>
                </a:solidFill>
                <a:latin typeface="Symbol" charset="2"/>
                <a:cs typeface="Symbol" charset="2"/>
              </a:rPr>
              <a:t>D</a:t>
            </a:r>
            <a:r>
              <a:rPr lang="de-DE" i="1" baseline="-25000" dirty="0" smtClean="0">
                <a:solidFill>
                  <a:srgbClr val="FF00FF"/>
                </a:solidFill>
              </a:rPr>
              <a:t>0</a:t>
            </a:r>
          </a:p>
          <a:p>
            <a:pPr marL="0" indent="0" algn="ctr">
              <a:buFont typeface="Arial" pitchFamily="34" charset="0"/>
              <a:buNone/>
            </a:pPr>
            <a:r>
              <a:rPr lang="de-DE" dirty="0">
                <a:solidFill>
                  <a:srgbClr val="FF0000"/>
                </a:solidFill>
              </a:rPr>
              <a:t>time scale to fully enhance long-range order diverges at </a:t>
            </a:r>
            <a:r>
              <a:rPr lang="de-DE" i="1" dirty="0">
                <a:solidFill>
                  <a:srgbClr val="FF0000"/>
                </a:solidFill>
              </a:rPr>
              <a:t>T</a:t>
            </a:r>
            <a:r>
              <a:rPr lang="de-DE" i="1" baseline="-25000" dirty="0">
                <a:solidFill>
                  <a:srgbClr val="FF0000"/>
                </a:solidFill>
              </a:rPr>
              <a:t>c</a:t>
            </a:r>
            <a:r>
              <a:rPr lang="de-DE" dirty="0">
                <a:solidFill>
                  <a:srgbClr val="FF0000"/>
                </a:solidFill>
              </a:rPr>
              <a:t>!</a:t>
            </a:r>
            <a:endParaRPr lang="de-DE" dirty="0" smtClean="0">
              <a:solidFill>
                <a:srgbClr val="FF0000"/>
              </a:solidFill>
            </a:endParaRPr>
          </a:p>
        </p:txBody>
      </p:sp>
      <p:pic>
        <p:nvPicPr>
          <p:cNvPr id="6" name="Bild 5" descr="fig2.pdf"/>
          <p:cNvPicPr>
            <a:picLocks noChangeAspect="1"/>
          </p:cNvPicPr>
          <p:nvPr/>
        </p:nvPicPr>
        <p:blipFill rotWithShape="1">
          <a:blip r:embed="rId2">
            <a:extLst>
              <a:ext uri="{28A0092B-C50C-407E-A947-70E740481C1C}">
                <a14:useLocalDpi xmlns:a14="http://schemas.microsoft.com/office/drawing/2010/main" val="0"/>
              </a:ext>
            </a:extLst>
          </a:blip>
          <a:srcRect t="62001" r="43581"/>
          <a:stretch/>
        </p:blipFill>
        <p:spPr>
          <a:xfrm>
            <a:off x="2161973" y="1144377"/>
            <a:ext cx="4354243" cy="2932695"/>
          </a:xfrm>
          <a:prstGeom prst="rect">
            <a:avLst/>
          </a:prstGeom>
        </p:spPr>
      </p:pic>
      <p:pic>
        <p:nvPicPr>
          <p:cNvPr id="7" name="Bild 6"/>
          <p:cNvPicPr>
            <a:picLocks noChangeAspect="1"/>
          </p:cNvPicPr>
          <p:nvPr/>
        </p:nvPicPr>
        <p:blipFill rotWithShape="1">
          <a:blip r:embed="rId3"/>
          <a:srcRect t="52078"/>
          <a:stretch/>
        </p:blipFill>
        <p:spPr>
          <a:xfrm>
            <a:off x="1835696" y="4221088"/>
            <a:ext cx="5433869" cy="798932"/>
          </a:xfrm>
          <a:prstGeom prst="rect">
            <a:avLst/>
          </a:prstGeom>
          <a:ln>
            <a:solidFill>
              <a:srgbClr val="FF0000"/>
            </a:solidFill>
          </a:ln>
        </p:spPr>
      </p:pic>
      <p:sp>
        <p:nvSpPr>
          <p:cNvPr id="8" name="Oval 7"/>
          <p:cNvSpPr/>
          <p:nvPr/>
        </p:nvSpPr>
        <p:spPr>
          <a:xfrm>
            <a:off x="4063699" y="4133094"/>
            <a:ext cx="1342749" cy="968288"/>
          </a:xfrm>
          <a:prstGeom prst="ellipse">
            <a:avLst/>
          </a:prstGeom>
          <a:noFill/>
          <a:ln w="38100" cmpd="sng">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5463856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a:t>MPI for the Structure and Dynamics of Matter, Hamburg</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2</a:t>
            </a:fld>
            <a:endParaRPr lang="en-US">
              <a:solidFill>
                <a:prstClr val="black">
                  <a:tint val="75000"/>
                </a:prstClr>
              </a:solidFill>
            </a:endParaRPr>
          </a:p>
        </p:txBody>
      </p:sp>
      <p:pic>
        <p:nvPicPr>
          <p:cNvPr id="5" name="Bild 4"/>
          <p:cNvPicPr>
            <a:picLocks noChangeAspect="1"/>
          </p:cNvPicPr>
          <p:nvPr/>
        </p:nvPicPr>
        <p:blipFill>
          <a:blip r:embed="rId2"/>
          <a:stretch>
            <a:fillRect/>
          </a:stretch>
        </p:blipFill>
        <p:spPr>
          <a:xfrm>
            <a:off x="576064" y="1205684"/>
            <a:ext cx="8100392" cy="5319660"/>
          </a:xfrm>
          <a:prstGeom prst="rect">
            <a:avLst/>
          </a:prstGeom>
        </p:spPr>
      </p:pic>
      <p:pic>
        <p:nvPicPr>
          <p:cNvPr id="6" name="Bild 5"/>
          <p:cNvPicPr>
            <a:picLocks noChangeAspect="1"/>
          </p:cNvPicPr>
          <p:nvPr/>
        </p:nvPicPr>
        <p:blipFill rotWithShape="1">
          <a:blip r:embed="rId3"/>
          <a:srcRect t="1" b="34553"/>
          <a:stretch/>
        </p:blipFill>
        <p:spPr>
          <a:xfrm>
            <a:off x="717610" y="1484784"/>
            <a:ext cx="3926398" cy="2200598"/>
          </a:xfrm>
          <a:prstGeom prst="rect">
            <a:avLst/>
          </a:prstGeom>
        </p:spPr>
      </p:pic>
      <p:pic>
        <p:nvPicPr>
          <p:cNvPr id="8" name="Bild 7"/>
          <p:cNvPicPr>
            <a:picLocks noChangeAspect="1"/>
          </p:cNvPicPr>
          <p:nvPr/>
        </p:nvPicPr>
        <p:blipFill rotWithShape="1">
          <a:blip r:embed="rId4"/>
          <a:srcRect b="33083"/>
          <a:stretch/>
        </p:blipFill>
        <p:spPr>
          <a:xfrm>
            <a:off x="717610" y="4005064"/>
            <a:ext cx="3895356" cy="2232248"/>
          </a:xfrm>
          <a:prstGeom prst="rect">
            <a:avLst/>
          </a:prstGeom>
        </p:spPr>
      </p:pic>
      <p:pic>
        <p:nvPicPr>
          <p:cNvPr id="10" name="Bild 9" descr="moving_WP_dt=0.5_large_box.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3" y="1484784"/>
            <a:ext cx="3600399" cy="4785761"/>
          </a:xfrm>
          <a:prstGeom prst="rect">
            <a:avLst/>
          </a:prstGeom>
        </p:spPr>
      </p:pic>
    </p:spTree>
    <p:extLst>
      <p:ext uri="{BB962C8B-B14F-4D97-AF65-F5344CB8AC3E}">
        <p14:creationId xmlns:p14="http://schemas.microsoft.com/office/powerpoint/2010/main" val="2197738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Superconductor</a:t>
            </a:r>
            <a:r>
              <a:rPr lang="de-DE" dirty="0" smtClean="0"/>
              <a:t> </a:t>
            </a:r>
            <a:r>
              <a:rPr lang="de-DE" dirty="0" err="1" smtClean="0"/>
              <a:t>evolution</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20</a:t>
            </a:fld>
            <a:endParaRPr lang="en-US">
              <a:solidFill>
                <a:prstClr val="black">
                  <a:tint val="75000"/>
                </a:prstClr>
              </a:solidFill>
            </a:endParaRPr>
          </a:p>
        </p:txBody>
      </p:sp>
      <p:pic>
        <p:nvPicPr>
          <p:cNvPr id="5" name="Bild 4" descr="fig2-eps-converted-to.pdf"/>
          <p:cNvPicPr>
            <a:picLocks noChangeAspect="1"/>
          </p:cNvPicPr>
          <p:nvPr/>
        </p:nvPicPr>
        <p:blipFill rotWithShape="1">
          <a:blip r:embed="rId2">
            <a:extLst>
              <a:ext uri="{28A0092B-C50C-407E-A947-70E740481C1C}">
                <a14:useLocalDpi xmlns:a14="http://schemas.microsoft.com/office/drawing/2010/main" val="0"/>
              </a:ext>
            </a:extLst>
          </a:blip>
          <a:srcRect r="41199"/>
          <a:stretch/>
        </p:blipFill>
        <p:spPr>
          <a:xfrm>
            <a:off x="457200" y="951318"/>
            <a:ext cx="4646538" cy="5644444"/>
          </a:xfrm>
          <a:prstGeom prst="rect">
            <a:avLst/>
          </a:prstGeom>
        </p:spPr>
      </p:pic>
      <p:sp>
        <p:nvSpPr>
          <p:cNvPr id="7" name="Inhaltsplatzhalter 2"/>
          <p:cNvSpPr txBox="1">
            <a:spLocks/>
          </p:cNvSpPr>
          <p:nvPr/>
        </p:nvSpPr>
        <p:spPr>
          <a:xfrm>
            <a:off x="5010811" y="4725144"/>
            <a:ext cx="4040262" cy="177459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de-DE" dirty="0" smtClean="0">
                <a:solidFill>
                  <a:schemeClr val="tx1"/>
                </a:solidFill>
              </a:rPr>
              <a:t>Dissipation </a:t>
            </a:r>
            <a:r>
              <a:rPr lang="de-DE" dirty="0" err="1" smtClean="0">
                <a:solidFill>
                  <a:schemeClr val="tx1"/>
                </a:solidFill>
              </a:rPr>
              <a:t>helps</a:t>
            </a:r>
            <a:r>
              <a:rPr lang="de-DE" dirty="0" smtClean="0">
                <a:solidFill>
                  <a:schemeClr val="tx1"/>
                </a:solidFill>
              </a:rPr>
              <a:t> </a:t>
            </a:r>
            <a:r>
              <a:rPr lang="de-DE" dirty="0" err="1" smtClean="0">
                <a:solidFill>
                  <a:schemeClr val="tx1"/>
                </a:solidFill>
              </a:rPr>
              <a:t>enhancement</a:t>
            </a:r>
            <a:r>
              <a:rPr lang="de-DE" dirty="0" smtClean="0">
                <a:solidFill>
                  <a:schemeClr val="tx1"/>
                </a:solidFill>
              </a:rPr>
              <a:t> for fast </a:t>
            </a:r>
            <a:r>
              <a:rPr lang="de-DE" dirty="0" err="1" smtClean="0">
                <a:solidFill>
                  <a:schemeClr val="tx1"/>
                </a:solidFill>
              </a:rPr>
              <a:t>ramps</a:t>
            </a:r>
            <a:endParaRPr lang="de-DE" dirty="0" smtClean="0">
              <a:solidFill>
                <a:srgbClr val="FF00FF"/>
              </a:solidFill>
            </a:endParaRPr>
          </a:p>
        </p:txBody>
      </p:sp>
      <p:sp>
        <p:nvSpPr>
          <p:cNvPr id="3" name="Textfeld 2"/>
          <p:cNvSpPr txBox="1"/>
          <p:nvPr/>
        </p:nvSpPr>
        <p:spPr>
          <a:xfrm>
            <a:off x="4860032" y="1268760"/>
            <a:ext cx="3284110" cy="369332"/>
          </a:xfrm>
          <a:prstGeom prst="rect">
            <a:avLst/>
          </a:prstGeom>
          <a:noFill/>
        </p:spPr>
        <p:txBody>
          <a:bodyPr wrap="none" rtlCol="0">
            <a:spAutoFit/>
          </a:bodyPr>
          <a:lstStyle/>
          <a:p>
            <a:r>
              <a:rPr lang="de-DE" dirty="0" err="1" smtClean="0"/>
              <a:t>dashed</a:t>
            </a:r>
            <a:r>
              <a:rPr lang="de-DE" dirty="0" smtClean="0"/>
              <a:t>: </a:t>
            </a:r>
            <a:r>
              <a:rPr lang="de-DE" dirty="0" err="1" smtClean="0"/>
              <a:t>no</a:t>
            </a:r>
            <a:r>
              <a:rPr lang="de-DE" dirty="0" smtClean="0"/>
              <a:t> </a:t>
            </a:r>
            <a:r>
              <a:rPr lang="de-DE" dirty="0" err="1" smtClean="0"/>
              <a:t>dissipation</a:t>
            </a:r>
            <a:r>
              <a:rPr lang="de-DE" dirty="0" smtClean="0"/>
              <a:t> (BCS </a:t>
            </a:r>
            <a:r>
              <a:rPr lang="de-DE" dirty="0" err="1" smtClean="0"/>
              <a:t>only</a:t>
            </a:r>
            <a:r>
              <a:rPr lang="de-DE" dirty="0" smtClean="0"/>
              <a:t>)</a:t>
            </a:r>
            <a:endParaRPr lang="de-DE" dirty="0"/>
          </a:p>
        </p:txBody>
      </p:sp>
      <p:pic>
        <p:nvPicPr>
          <p:cNvPr id="8" name="Bild 7" descr="fig_sketch_NEW.pdf"/>
          <p:cNvPicPr>
            <a:picLocks noChangeAspect="1"/>
          </p:cNvPicPr>
          <p:nvPr/>
        </p:nvPicPr>
        <p:blipFill rotWithShape="1">
          <a:blip r:embed="rId3">
            <a:extLst>
              <a:ext uri="{28A0092B-C50C-407E-A947-70E740481C1C}">
                <a14:useLocalDpi xmlns:a14="http://schemas.microsoft.com/office/drawing/2010/main" val="0"/>
              </a:ext>
            </a:extLst>
          </a:blip>
          <a:srcRect l="51493"/>
          <a:stretch/>
        </p:blipFill>
        <p:spPr>
          <a:xfrm>
            <a:off x="6156176" y="2996952"/>
            <a:ext cx="1884600" cy="1554624"/>
          </a:xfrm>
          <a:prstGeom prst="rect">
            <a:avLst/>
          </a:prstGeom>
        </p:spPr>
      </p:pic>
      <p:pic>
        <p:nvPicPr>
          <p:cNvPr id="9" name="Bild 8" descr="hopping_ramp.pdf"/>
          <p:cNvPicPr>
            <a:picLocks noChangeAspect="1"/>
          </p:cNvPicPr>
          <p:nvPr/>
        </p:nvPicPr>
        <p:blipFill rotWithShape="1">
          <a:blip r:embed="rId4">
            <a:extLst>
              <a:ext uri="{28A0092B-C50C-407E-A947-70E740481C1C}">
                <a14:useLocalDpi xmlns:a14="http://schemas.microsoft.com/office/drawing/2010/main" val="0"/>
              </a:ext>
            </a:extLst>
          </a:blip>
          <a:srcRect l="10457" t="30376" r="11822" b="36958"/>
          <a:stretch/>
        </p:blipFill>
        <p:spPr>
          <a:xfrm>
            <a:off x="5292080" y="1628800"/>
            <a:ext cx="3490989" cy="1100430"/>
          </a:xfrm>
          <a:prstGeom prst="rect">
            <a:avLst/>
          </a:prstGeom>
        </p:spPr>
      </p:pic>
    </p:spTree>
    <p:extLst>
      <p:ext uri="{BB962C8B-B14F-4D97-AF65-F5344CB8AC3E}">
        <p14:creationId xmlns:p14="http://schemas.microsoft.com/office/powerpoint/2010/main" val="39515118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Dynamically enhanced coupling?</a:t>
            </a:r>
          </a:p>
        </p:txBody>
      </p:sp>
      <p:sp>
        <p:nvSpPr>
          <p:cNvPr id="24" name="Foliennummernplatzhalter 1"/>
          <p:cNvSpPr>
            <a:spLocks noGrp="1"/>
          </p:cNvSpPr>
          <p:nvPr>
            <p:ph type="sldNum" sz="quarter" idx="12"/>
          </p:nvPr>
        </p:nvSpPr>
        <p:spPr>
          <a:xfrm>
            <a:off x="6553200" y="6356350"/>
            <a:ext cx="2133600" cy="365125"/>
          </a:xfrm>
        </p:spPr>
        <p:txBody>
          <a:bodyPr/>
          <a:lstStyle/>
          <a:p>
            <a:pPr>
              <a:defRPr/>
            </a:pPr>
            <a:fld id="{116998F7-1993-47F0-8215-3DE1303FD577}" type="slidenum">
              <a:rPr lang="en-US" smtClean="0">
                <a:solidFill>
                  <a:prstClr val="black">
                    <a:tint val="75000"/>
                  </a:prstClr>
                </a:solidFill>
              </a:rPr>
              <a:pPr>
                <a:defRPr/>
              </a:pPr>
              <a:t>21</a:t>
            </a:fld>
            <a:endParaRPr lang="en-US">
              <a:solidFill>
                <a:prstClr val="black">
                  <a:tint val="75000"/>
                </a:prstClr>
              </a:solidFill>
            </a:endParaRPr>
          </a:p>
        </p:txBody>
      </p:sp>
      <p:sp>
        <p:nvSpPr>
          <p:cNvPr id="18" name="Textfeld 17"/>
          <p:cNvSpPr txBox="1"/>
          <p:nvPr/>
        </p:nvSpPr>
        <p:spPr>
          <a:xfrm>
            <a:off x="683568" y="1412776"/>
            <a:ext cx="8136904" cy="1569660"/>
          </a:xfrm>
          <a:prstGeom prst="rect">
            <a:avLst/>
          </a:prstGeom>
          <a:noFill/>
        </p:spPr>
        <p:txBody>
          <a:bodyPr wrap="square" rtlCol="0">
            <a:spAutoFit/>
          </a:bodyPr>
          <a:lstStyle/>
          <a:p>
            <a:pPr marL="0" lvl="1"/>
            <a:r>
              <a:rPr lang="en-US" sz="2400" i="1" dirty="0">
                <a:solidFill>
                  <a:srgbClr val="008000"/>
                </a:solidFill>
                <a:latin typeface="Calibri"/>
                <a:cs typeface="Calibri"/>
              </a:rPr>
              <a:t>I. Gierz et al,</a:t>
            </a:r>
          </a:p>
          <a:p>
            <a:pPr marL="0" lvl="1"/>
            <a:r>
              <a:rPr lang="en-US" sz="2400" i="1" dirty="0">
                <a:solidFill>
                  <a:srgbClr val="008000"/>
                </a:solidFill>
                <a:latin typeface="Calibri"/>
                <a:cs typeface="Calibri"/>
              </a:rPr>
              <a:t>arXiv:1607.02314</a:t>
            </a:r>
          </a:p>
          <a:p>
            <a:pPr marL="0" lvl="1"/>
            <a:r>
              <a:rPr lang="en-US" sz="2400" dirty="0">
                <a:solidFill>
                  <a:srgbClr val="FF0000"/>
                </a:solidFill>
                <a:latin typeface="Calibri"/>
                <a:cs typeface="Calibri"/>
              </a:rPr>
              <a:t>enhanced</a:t>
            </a:r>
            <a:r>
              <a:rPr lang="en-US" sz="2400" dirty="0">
                <a:solidFill>
                  <a:srgbClr val="000000"/>
                </a:solidFill>
                <a:latin typeface="Calibri"/>
                <a:cs typeface="Calibri"/>
              </a:rPr>
              <a:t> electron-phonon coupling in a periodically distorted graphene lattice driven </a:t>
            </a:r>
            <a:r>
              <a:rPr lang="en-US" sz="2400" dirty="0">
                <a:solidFill>
                  <a:srgbClr val="FF0000"/>
                </a:solidFill>
                <a:latin typeface="Calibri"/>
                <a:cs typeface="Calibri"/>
              </a:rPr>
              <a:t>on resonance with IR phonon</a:t>
            </a:r>
          </a:p>
        </p:txBody>
      </p:sp>
      <p:pic>
        <p:nvPicPr>
          <p:cNvPr id="3" name="Bild 2"/>
          <p:cNvPicPr>
            <a:picLocks noChangeAspect="1"/>
          </p:cNvPicPr>
          <p:nvPr/>
        </p:nvPicPr>
        <p:blipFill>
          <a:blip r:embed="rId2"/>
          <a:stretch>
            <a:fillRect/>
          </a:stretch>
        </p:blipFill>
        <p:spPr>
          <a:xfrm>
            <a:off x="179512" y="3068960"/>
            <a:ext cx="8690842" cy="3168352"/>
          </a:xfrm>
          <a:prstGeom prst="rect">
            <a:avLst/>
          </a:prstGeom>
        </p:spPr>
      </p:pic>
    </p:spTree>
    <p:extLst>
      <p:ext uri="{BB962C8B-B14F-4D97-AF65-F5344CB8AC3E}">
        <p14:creationId xmlns:p14="http://schemas.microsoft.com/office/powerpoint/2010/main" val="20531220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Summary</a:t>
            </a:r>
            <a:endParaRPr lang="de-DE" dirty="0"/>
          </a:p>
        </p:txBody>
      </p:sp>
      <p:sp>
        <p:nvSpPr>
          <p:cNvPr id="3" name="Inhaltsplatzhalter 2"/>
          <p:cNvSpPr>
            <a:spLocks noGrp="1"/>
          </p:cNvSpPr>
          <p:nvPr>
            <p:ph idx="1"/>
          </p:nvPr>
        </p:nvSpPr>
        <p:spPr>
          <a:xfrm>
            <a:off x="395536" y="1196752"/>
            <a:ext cx="8229600" cy="2622699"/>
          </a:xfrm>
        </p:spPr>
        <p:txBody>
          <a:bodyPr>
            <a:normAutofit/>
          </a:bodyPr>
          <a:lstStyle/>
          <a:p>
            <a:r>
              <a:rPr lang="de-DE" dirty="0" smtClean="0"/>
              <a:t>Amplitude </a:t>
            </a:r>
            <a:r>
              <a:rPr lang="de-DE" dirty="0" err="1" smtClean="0"/>
              <a:t>mode</a:t>
            </a:r>
            <a:r>
              <a:rPr lang="de-DE" dirty="0" smtClean="0"/>
              <a:t> </a:t>
            </a:r>
            <a:r>
              <a:rPr lang="de-DE" dirty="0" err="1" smtClean="0"/>
              <a:t>oscillations</a:t>
            </a:r>
            <a:r>
              <a:rPr lang="de-DE" dirty="0" smtClean="0"/>
              <a:t> in </a:t>
            </a:r>
            <a:r>
              <a:rPr lang="de-DE" dirty="0" err="1" smtClean="0"/>
              <a:t>pumped</a:t>
            </a:r>
            <a:r>
              <a:rPr lang="de-DE" dirty="0" smtClean="0"/>
              <a:t> SC</a:t>
            </a:r>
          </a:p>
          <a:p>
            <a:pPr marL="0" indent="0">
              <a:buNone/>
            </a:pPr>
            <a:endParaRPr lang="de-DE" dirty="0" smtClean="0"/>
          </a:p>
          <a:p>
            <a:r>
              <a:rPr lang="de-DE" dirty="0" smtClean="0"/>
              <a:t>Light-</a:t>
            </a:r>
            <a:r>
              <a:rPr lang="de-DE" dirty="0" err="1" smtClean="0"/>
              <a:t>enhanced</a:t>
            </a:r>
            <a:r>
              <a:rPr lang="de-DE" dirty="0" smtClean="0"/>
              <a:t> SC via </a:t>
            </a:r>
            <a:r>
              <a:rPr lang="de-DE" dirty="0" err="1"/>
              <a:t>nonlinear phononics</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22</a:t>
            </a:fld>
            <a:endParaRPr lang="en-US">
              <a:solidFill>
                <a:prstClr val="black">
                  <a:tint val="75000"/>
                </a:prstClr>
              </a:solidFill>
            </a:endParaRPr>
          </a:p>
        </p:txBody>
      </p:sp>
      <p:pic>
        <p:nvPicPr>
          <p:cNvPr id="6" name="Picture 3" descr="IMG_5152.jpg"/>
          <p:cNvPicPr>
            <a:picLocks noChangeAspect="1"/>
          </p:cNvPicPr>
          <p:nvPr/>
        </p:nvPicPr>
        <p:blipFill rotWithShape="1">
          <a:blip r:embed="rId2">
            <a:extLst>
              <a:ext uri="{28A0092B-C50C-407E-A947-70E740481C1C}">
                <a14:useLocalDpi xmlns:a14="http://schemas.microsoft.com/office/drawing/2010/main" val="0"/>
              </a:ext>
            </a:extLst>
          </a:blip>
          <a:srcRect l="43343" t="6883" r="9670"/>
          <a:stretch/>
        </p:blipFill>
        <p:spPr>
          <a:xfrm>
            <a:off x="157944" y="3645024"/>
            <a:ext cx="1335178" cy="1764000"/>
          </a:xfrm>
          <a:prstGeom prst="rect">
            <a:avLst/>
          </a:prstGeom>
          <a:ln>
            <a:noFill/>
          </a:ln>
        </p:spPr>
      </p:pic>
      <p:pic>
        <p:nvPicPr>
          <p:cNvPr id="8" name="Bild 7"/>
          <p:cNvPicPr>
            <a:picLocks noChangeAspect="1"/>
          </p:cNvPicPr>
          <p:nvPr/>
        </p:nvPicPr>
        <p:blipFill rotWithShape="1">
          <a:blip r:embed="rId3"/>
          <a:srcRect l="10812" r="16932"/>
          <a:stretch/>
        </p:blipFill>
        <p:spPr>
          <a:xfrm>
            <a:off x="7740352" y="3645024"/>
            <a:ext cx="1274576" cy="1764000"/>
          </a:xfrm>
          <a:prstGeom prst="rect">
            <a:avLst/>
          </a:prstGeom>
        </p:spPr>
      </p:pic>
      <p:pic>
        <p:nvPicPr>
          <p:cNvPr id="9" name="Bild 8" descr="georges_antoine_cropp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616" y="3645024"/>
            <a:ext cx="1340056" cy="1764000"/>
          </a:xfrm>
          <a:prstGeom prst="rect">
            <a:avLst/>
          </a:prstGeom>
        </p:spPr>
      </p:pic>
      <p:sp>
        <p:nvSpPr>
          <p:cNvPr id="11" name="Textfeld 10"/>
          <p:cNvSpPr txBox="1"/>
          <p:nvPr/>
        </p:nvSpPr>
        <p:spPr>
          <a:xfrm>
            <a:off x="755824" y="1803227"/>
            <a:ext cx="3096733" cy="461665"/>
          </a:xfrm>
          <a:prstGeom prst="rect">
            <a:avLst/>
          </a:prstGeom>
          <a:noFill/>
        </p:spPr>
        <p:txBody>
          <a:bodyPr wrap="none" rtlCol="0">
            <a:spAutoFit/>
          </a:bodyPr>
          <a:lstStyle/>
          <a:p>
            <a:pPr marL="0" lvl="1"/>
            <a:r>
              <a:rPr lang="de-DE" sz="2400" i="1" dirty="0">
                <a:solidFill>
                  <a:srgbClr val="008000"/>
                </a:solidFill>
                <a:cs typeface="Calibri"/>
              </a:rPr>
              <a:t>PRB 92, 224517 (2015)</a:t>
            </a:r>
            <a:endParaRPr lang="de-DE" sz="2400" i="1" dirty="0">
              <a:solidFill>
                <a:srgbClr val="008000"/>
              </a:solidFill>
            </a:endParaRPr>
          </a:p>
        </p:txBody>
      </p:sp>
      <p:sp>
        <p:nvSpPr>
          <p:cNvPr id="12" name="Textfeld 11"/>
          <p:cNvSpPr txBox="1"/>
          <p:nvPr/>
        </p:nvSpPr>
        <p:spPr>
          <a:xfrm>
            <a:off x="755824" y="3027363"/>
            <a:ext cx="3096733" cy="461665"/>
          </a:xfrm>
          <a:prstGeom prst="rect">
            <a:avLst/>
          </a:prstGeom>
          <a:noFill/>
        </p:spPr>
        <p:txBody>
          <a:bodyPr wrap="none" rtlCol="0">
            <a:spAutoFit/>
          </a:bodyPr>
          <a:lstStyle/>
          <a:p>
            <a:r>
              <a:rPr lang="de-DE" sz="2400" i="1" dirty="0" smtClean="0">
                <a:solidFill>
                  <a:srgbClr val="008000"/>
                </a:solidFill>
              </a:rPr>
              <a:t>PRB 93, 144506 (2016)</a:t>
            </a:r>
            <a:endParaRPr lang="de-DE" sz="2400" i="1" dirty="0">
              <a:solidFill>
                <a:srgbClr val="008000"/>
              </a:solidFill>
            </a:endParaRPr>
          </a:p>
        </p:txBody>
      </p:sp>
      <p:pic>
        <p:nvPicPr>
          <p:cNvPr id="13" name="Picture 8"/>
          <p:cNvPicPr>
            <a:picLocks noChangeAspect="1" noChangeArrowheads="1"/>
          </p:cNvPicPr>
          <p:nvPr/>
        </p:nvPicPr>
        <p:blipFill>
          <a:blip r:embed="rId5" cstate="print"/>
          <a:srcRect/>
          <a:stretch>
            <a:fillRect/>
          </a:stretch>
        </p:blipFill>
        <p:spPr bwMode="auto">
          <a:xfrm>
            <a:off x="4622440" y="3645024"/>
            <a:ext cx="1414243" cy="1764000"/>
          </a:xfrm>
          <a:prstGeom prst="rect">
            <a:avLst/>
          </a:prstGeom>
          <a:noFill/>
          <a:ln w="9525">
            <a:noFill/>
            <a:miter lim="800000"/>
            <a:headEnd/>
            <a:tailEnd/>
          </a:ln>
        </p:spPr>
      </p:pic>
      <p:pic>
        <p:nvPicPr>
          <p:cNvPr id="14" name="Picture 11"/>
          <p:cNvPicPr>
            <a:picLocks noChangeAspect="1"/>
          </p:cNvPicPr>
          <p:nvPr/>
        </p:nvPicPr>
        <p:blipFill>
          <a:blip r:embed="rId6"/>
          <a:stretch>
            <a:fillRect/>
          </a:stretch>
        </p:blipFill>
        <p:spPr>
          <a:xfrm>
            <a:off x="3182280" y="3645024"/>
            <a:ext cx="1249500" cy="1764000"/>
          </a:xfrm>
          <a:prstGeom prst="rect">
            <a:avLst/>
          </a:prstGeom>
        </p:spPr>
      </p:pic>
      <p:pic>
        <p:nvPicPr>
          <p:cNvPr id="15" name="Picture 4"/>
          <p:cNvPicPr>
            <a:picLocks noChangeAspect="1"/>
          </p:cNvPicPr>
          <p:nvPr/>
        </p:nvPicPr>
        <p:blipFill rotWithShape="1">
          <a:blip r:embed="rId7"/>
          <a:srcRect l="29938" r="19753"/>
          <a:stretch/>
        </p:blipFill>
        <p:spPr>
          <a:xfrm>
            <a:off x="1670112" y="3645024"/>
            <a:ext cx="1331167" cy="1764000"/>
          </a:xfrm>
          <a:prstGeom prst="rect">
            <a:avLst/>
          </a:prstGeom>
        </p:spPr>
      </p:pic>
      <p:sp>
        <p:nvSpPr>
          <p:cNvPr id="16" name="Textfeld 15"/>
          <p:cNvSpPr txBox="1"/>
          <p:nvPr/>
        </p:nvSpPr>
        <p:spPr>
          <a:xfrm>
            <a:off x="179512" y="5301208"/>
            <a:ext cx="8964488" cy="1200329"/>
          </a:xfrm>
          <a:prstGeom prst="rect">
            <a:avLst/>
          </a:prstGeom>
          <a:noFill/>
        </p:spPr>
        <p:txBody>
          <a:bodyPr wrap="square" rtlCol="0">
            <a:spAutoFit/>
          </a:bodyPr>
          <a:lstStyle/>
          <a:p>
            <a:pPr marL="0" lvl="1"/>
            <a:r>
              <a:rPr lang="en-US" dirty="0" smtClean="0">
                <a:cs typeface="Calibri"/>
              </a:rPr>
              <a:t>A. F. Kemper    T. P. </a:t>
            </a:r>
            <a:r>
              <a:rPr lang="en-US" dirty="0" err="1" smtClean="0">
                <a:cs typeface="Calibri"/>
              </a:rPr>
              <a:t>Devereaux</a:t>
            </a:r>
            <a:r>
              <a:rPr lang="en-US" dirty="0" smtClean="0">
                <a:cs typeface="Calibri"/>
              </a:rPr>
              <a:t>      </a:t>
            </a:r>
            <a:r>
              <a:rPr lang="en-US" dirty="0" err="1" smtClean="0">
                <a:cs typeface="Calibri"/>
              </a:rPr>
              <a:t>B. Moritz</a:t>
            </a:r>
            <a:r>
              <a:rPr lang="en-US" dirty="0" smtClean="0">
                <a:cs typeface="Calibri"/>
              </a:rPr>
              <a:t>         J. </a:t>
            </a:r>
            <a:r>
              <a:rPr lang="en-US" dirty="0" err="1" smtClean="0">
                <a:cs typeface="Calibri"/>
              </a:rPr>
              <a:t>K. Freericks</a:t>
            </a:r>
            <a:r>
              <a:rPr lang="en-US" dirty="0" smtClean="0">
                <a:cs typeface="Calibri"/>
              </a:rPr>
              <a:t>         A. Georges        C. </a:t>
            </a:r>
            <a:r>
              <a:rPr lang="en-US" dirty="0" err="1" smtClean="0">
                <a:cs typeface="Calibri"/>
              </a:rPr>
              <a:t>Kollath</a:t>
            </a:r>
            <a:endParaRPr lang="en-US" dirty="0" smtClean="0">
              <a:cs typeface="Calibri"/>
            </a:endParaRPr>
          </a:p>
          <a:p>
            <a:pPr marL="0" lvl="1"/>
            <a:endParaRPr lang="en-US" dirty="0" smtClean="0">
              <a:cs typeface="Calibri"/>
            </a:endParaRPr>
          </a:p>
          <a:p>
            <a:pPr marL="0" lvl="1"/>
            <a:endParaRPr lang="en-US" dirty="0" smtClean="0">
              <a:cs typeface="Calibri"/>
            </a:endParaRPr>
          </a:p>
          <a:p>
            <a:pPr marL="0" lvl="1"/>
            <a:endParaRPr lang="de-DE" dirty="0" smtClean="0"/>
          </a:p>
        </p:txBody>
      </p:sp>
      <p:pic>
        <p:nvPicPr>
          <p:cNvPr id="18" name="Bild 17"/>
          <p:cNvPicPr>
            <a:picLocks noChangeAspect="1"/>
          </p:cNvPicPr>
          <p:nvPr/>
        </p:nvPicPr>
        <p:blipFill>
          <a:blip r:embed="rId8"/>
          <a:stretch>
            <a:fillRect/>
          </a:stretch>
        </p:blipFill>
        <p:spPr>
          <a:xfrm>
            <a:off x="323528" y="5733256"/>
            <a:ext cx="1020114" cy="720080"/>
          </a:xfrm>
          <a:prstGeom prst="rect">
            <a:avLst/>
          </a:prstGeom>
        </p:spPr>
      </p:pic>
      <p:pic>
        <p:nvPicPr>
          <p:cNvPr id="19" name="Picture 4"/>
          <p:cNvPicPr>
            <a:picLocks noChangeAspect="1"/>
          </p:cNvPicPr>
          <p:nvPr/>
        </p:nvPicPr>
        <p:blipFill>
          <a:blip r:embed="rId9"/>
          <a:stretch>
            <a:fillRect/>
          </a:stretch>
        </p:blipFill>
        <p:spPr>
          <a:xfrm>
            <a:off x="1895944" y="5733256"/>
            <a:ext cx="711200" cy="711200"/>
          </a:xfrm>
          <a:prstGeom prst="rect">
            <a:avLst/>
          </a:prstGeom>
        </p:spPr>
      </p:pic>
      <p:pic>
        <p:nvPicPr>
          <p:cNvPr id="20" name="Picture 6"/>
          <p:cNvPicPr>
            <a:picLocks noChangeAspect="1"/>
          </p:cNvPicPr>
          <p:nvPr/>
        </p:nvPicPr>
        <p:blipFill>
          <a:blip r:embed="rId10"/>
          <a:stretch>
            <a:fillRect/>
          </a:stretch>
        </p:blipFill>
        <p:spPr>
          <a:xfrm>
            <a:off x="2843808" y="5877272"/>
            <a:ext cx="1524000" cy="546100"/>
          </a:xfrm>
          <a:prstGeom prst="rect">
            <a:avLst/>
          </a:prstGeom>
        </p:spPr>
      </p:pic>
      <p:pic>
        <p:nvPicPr>
          <p:cNvPr id="21" name="Picture 15" descr="..\..\Logos\Logo_UBo_h24_RZ\Logo_UBo_h24_CMYK.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740352" y="5877272"/>
            <a:ext cx="1229100" cy="431999"/>
          </a:xfrm>
          <a:prstGeom prst="rect">
            <a:avLst/>
          </a:prstGeom>
          <a:noFill/>
          <a:ln>
            <a:noFill/>
          </a:ln>
        </p:spPr>
      </p:pic>
      <p:pic>
        <p:nvPicPr>
          <p:cNvPr id="22" name="Bild 21"/>
          <p:cNvPicPr>
            <a:picLocks noChangeAspect="1"/>
          </p:cNvPicPr>
          <p:nvPr/>
        </p:nvPicPr>
        <p:blipFill>
          <a:blip r:embed="rId12"/>
          <a:stretch>
            <a:fillRect/>
          </a:stretch>
        </p:blipFill>
        <p:spPr>
          <a:xfrm>
            <a:off x="4716016" y="5664369"/>
            <a:ext cx="1224136" cy="860975"/>
          </a:xfrm>
          <a:prstGeom prst="rect">
            <a:avLst/>
          </a:prstGeom>
        </p:spPr>
      </p:pic>
      <p:pic>
        <p:nvPicPr>
          <p:cNvPr id="23" name="Bild 22"/>
          <p:cNvPicPr>
            <a:picLocks noChangeAspect="1"/>
          </p:cNvPicPr>
          <p:nvPr/>
        </p:nvPicPr>
        <p:blipFill rotWithShape="1">
          <a:blip r:embed="rId13"/>
          <a:srcRect l="36379" r="34682"/>
          <a:stretch/>
        </p:blipFill>
        <p:spPr>
          <a:xfrm>
            <a:off x="6156176" y="5661248"/>
            <a:ext cx="622371" cy="764577"/>
          </a:xfrm>
          <a:prstGeom prst="rect">
            <a:avLst/>
          </a:prstGeom>
        </p:spPr>
      </p:pic>
      <p:pic>
        <p:nvPicPr>
          <p:cNvPr id="24" name="Bild 23"/>
          <p:cNvPicPr>
            <a:picLocks noChangeAspect="1"/>
          </p:cNvPicPr>
          <p:nvPr/>
        </p:nvPicPr>
        <p:blipFill rotWithShape="1">
          <a:blip r:embed="rId14"/>
          <a:srcRect l="17472" t="12087" r="19575" b="21942"/>
          <a:stretch/>
        </p:blipFill>
        <p:spPr>
          <a:xfrm>
            <a:off x="6804248" y="5661249"/>
            <a:ext cx="802001" cy="792088"/>
          </a:xfrm>
          <a:prstGeom prst="rect">
            <a:avLst/>
          </a:prstGeom>
        </p:spPr>
      </p:pic>
    </p:spTree>
    <p:extLst>
      <p:ext uri="{BB962C8B-B14F-4D97-AF65-F5344CB8AC3E}">
        <p14:creationId xmlns:p14="http://schemas.microsoft.com/office/powerpoint/2010/main" val="2356443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23</a:t>
            </a:fld>
            <a:endParaRPr lang="en-US">
              <a:solidFill>
                <a:prstClr val="black">
                  <a:tint val="75000"/>
                </a:prstClr>
              </a:solidFill>
            </a:endParaRPr>
          </a:p>
        </p:txBody>
      </p:sp>
      <p:pic>
        <p:nvPicPr>
          <p:cNvPr id="5" name="Bild 4" descr="NGSCES_Poster_v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23203"/>
            <a:ext cx="4896544" cy="6862181"/>
          </a:xfrm>
          <a:prstGeom prst="rect">
            <a:avLst/>
          </a:prstGeom>
        </p:spPr>
      </p:pic>
    </p:spTree>
    <p:extLst>
      <p:ext uri="{BB962C8B-B14F-4D97-AF65-F5344CB8AC3E}">
        <p14:creationId xmlns:p14="http://schemas.microsoft.com/office/powerpoint/2010/main" val="37257369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2736"/>
            <a:ext cx="9144000" cy="1470025"/>
          </a:xfrm>
        </p:spPr>
        <p:txBody>
          <a:bodyPr/>
          <a:lstStyle/>
          <a:p>
            <a:pPr algn="ctr"/>
            <a:r>
              <a:rPr lang="de-DE" sz="4400" b="1" dirty="0" err="1" smtClean="0">
                <a:solidFill>
                  <a:schemeClr val="tx2"/>
                </a:solidFill>
                <a:latin typeface="Arial"/>
                <a:cs typeface="Arial"/>
              </a:rPr>
              <a:t>Theory of laser-controlled competing orders</a:t>
            </a:r>
            <a:endParaRPr lang="de-DE" sz="4400" b="1" dirty="0">
              <a:solidFill>
                <a:schemeClr val="tx2"/>
              </a:solidFill>
              <a:latin typeface="Arial"/>
              <a:cs typeface="Arial"/>
            </a:endParaRPr>
          </a:p>
        </p:txBody>
      </p:sp>
      <p:sp>
        <p:nvSpPr>
          <p:cNvPr id="5" name="Textfeld 4"/>
          <p:cNvSpPr txBox="1"/>
          <p:nvPr/>
        </p:nvSpPr>
        <p:spPr>
          <a:xfrm>
            <a:off x="1259632" y="4398203"/>
            <a:ext cx="6984054" cy="830997"/>
          </a:xfrm>
          <a:prstGeom prst="rect">
            <a:avLst/>
          </a:prstGeom>
          <a:noFill/>
        </p:spPr>
        <p:txBody>
          <a:bodyPr wrap="none" rtlCol="0">
            <a:spAutoFit/>
          </a:bodyPr>
          <a:lstStyle/>
          <a:p>
            <a:pPr algn="ctr"/>
            <a:r>
              <a:rPr lang="de-DE" sz="2400" dirty="0" smtClean="0">
                <a:solidFill>
                  <a:schemeClr val="bg1">
                    <a:lumMod val="50000"/>
                  </a:schemeClr>
                </a:solidFill>
                <a:latin typeface="Arial"/>
                <a:cs typeface="Arial"/>
              </a:rPr>
              <a:t>Akiyuki Tokuno, Antoine Georges, Corinna </a:t>
            </a:r>
            <a:r>
              <a:rPr lang="de-DE" sz="2400" dirty="0" err="1" smtClean="0">
                <a:solidFill>
                  <a:schemeClr val="bg1">
                    <a:lumMod val="50000"/>
                  </a:schemeClr>
                </a:solidFill>
                <a:latin typeface="Arial"/>
                <a:cs typeface="Arial"/>
              </a:rPr>
              <a:t>Kollath</a:t>
            </a:r>
          </a:p>
          <a:p>
            <a:pPr algn="ctr"/>
            <a:r>
              <a:rPr lang="de-DE" sz="2400" dirty="0" err="1">
                <a:solidFill>
                  <a:schemeClr val="bg1">
                    <a:lumMod val="50000"/>
                  </a:schemeClr>
                </a:solidFill>
                <a:latin typeface="Arial"/>
                <a:cs typeface="Arial"/>
              </a:rPr>
              <a:t>(Paris/Bonn)</a:t>
            </a:r>
            <a:endParaRPr lang="de-DE" sz="2400" dirty="0">
              <a:solidFill>
                <a:schemeClr val="bg1">
                  <a:lumMod val="50000"/>
                </a:schemeClr>
              </a:solidFill>
              <a:latin typeface="Arial"/>
              <a:cs typeface="Arial"/>
            </a:endParaRPr>
          </a:p>
        </p:txBody>
      </p:sp>
      <p:pic>
        <p:nvPicPr>
          <p:cNvPr id="6" name="Bild 5"/>
          <p:cNvPicPr>
            <a:picLocks noChangeAspect="1"/>
          </p:cNvPicPr>
          <p:nvPr/>
        </p:nvPicPr>
        <p:blipFill rotWithShape="1">
          <a:blip r:embed="rId2"/>
          <a:srcRect l="10812" r="16932"/>
          <a:stretch/>
        </p:blipFill>
        <p:spPr>
          <a:xfrm>
            <a:off x="6549839" y="2886035"/>
            <a:ext cx="1118505" cy="1547999"/>
          </a:xfrm>
          <a:prstGeom prst="rect">
            <a:avLst/>
          </a:prstGeom>
        </p:spPr>
      </p:pic>
      <p:pic>
        <p:nvPicPr>
          <p:cNvPr id="7" name="Bild 6" descr="georges_antoine_cropp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2886035"/>
            <a:ext cx="1175949" cy="1547976"/>
          </a:xfrm>
          <a:prstGeom prst="rect">
            <a:avLst/>
          </a:prstGeom>
        </p:spPr>
      </p:pic>
      <p:pic>
        <p:nvPicPr>
          <p:cNvPr id="4" name="Bild 3"/>
          <p:cNvPicPr>
            <a:picLocks noChangeAspect="1"/>
          </p:cNvPicPr>
          <p:nvPr/>
        </p:nvPicPr>
        <p:blipFill rotWithShape="1">
          <a:blip r:embed="rId4"/>
          <a:srcRect l="13755" t="13963" r="16414" b="14956"/>
          <a:stretch/>
        </p:blipFill>
        <p:spPr>
          <a:xfrm>
            <a:off x="1835696" y="2886035"/>
            <a:ext cx="1139125" cy="1548000"/>
          </a:xfrm>
          <a:prstGeom prst="rect">
            <a:avLst/>
          </a:prstGeom>
        </p:spPr>
      </p:pic>
    </p:spTree>
    <p:extLst>
      <p:ext uri="{BB962C8B-B14F-4D97-AF65-F5344CB8AC3E}">
        <p14:creationId xmlns:p14="http://schemas.microsoft.com/office/powerpoint/2010/main" val="9951555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Ultrafast order</a:t>
            </a:r>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25</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sp>
        <p:nvSpPr>
          <p:cNvPr id="17" name="Textfeld 16"/>
          <p:cNvSpPr txBox="1"/>
          <p:nvPr/>
        </p:nvSpPr>
        <p:spPr>
          <a:xfrm>
            <a:off x="251520" y="1484784"/>
            <a:ext cx="8892480" cy="1569660"/>
          </a:xfrm>
          <a:prstGeom prst="rect">
            <a:avLst/>
          </a:prstGeom>
          <a:noFill/>
        </p:spPr>
        <p:txBody>
          <a:bodyPr wrap="square" rtlCol="0">
            <a:spAutoFit/>
          </a:bodyPr>
          <a:lstStyle/>
          <a:p>
            <a:r>
              <a:rPr lang="de-DE" sz="2400" b="1">
                <a:latin typeface="Arial"/>
              </a:rPr>
              <a:t>Why?</a:t>
            </a:r>
          </a:p>
          <a:p>
            <a:pPr marL="342900" indent="-342900">
              <a:buFontTx/>
              <a:buChar char="-"/>
            </a:pPr>
            <a:r>
              <a:rPr lang="de-DE" sz="2400">
                <a:solidFill>
                  <a:srgbClr val="FF0000"/>
                </a:solidFill>
                <a:latin typeface="Arial"/>
              </a:rPr>
              <a:t>understand</a:t>
            </a:r>
            <a:r>
              <a:rPr lang="de-DE" sz="2400">
                <a:latin typeface="Arial"/>
              </a:rPr>
              <a:t> ordering mechanisms </a:t>
            </a:r>
          </a:p>
          <a:p>
            <a:pPr marL="342900" indent="-342900">
              <a:buFontTx/>
              <a:buChar char="-"/>
            </a:pPr>
            <a:r>
              <a:rPr lang="de-DE" sz="2400">
                <a:solidFill>
                  <a:srgbClr val="FF0000"/>
                </a:solidFill>
                <a:latin typeface="Arial"/>
              </a:rPr>
              <a:t>control</a:t>
            </a:r>
            <a:r>
              <a:rPr lang="de-DE" sz="2400">
                <a:latin typeface="Arial"/>
              </a:rPr>
              <a:t> ordered states</a:t>
            </a:r>
          </a:p>
          <a:p>
            <a:pPr marL="342900" indent="-342900">
              <a:buFontTx/>
              <a:buChar char="-"/>
            </a:pPr>
            <a:r>
              <a:rPr lang="de-DE" sz="2400">
                <a:solidFill>
                  <a:srgbClr val="FF0000"/>
                </a:solidFill>
                <a:latin typeface="Arial"/>
              </a:rPr>
              <a:t>induce</a:t>
            </a:r>
            <a:r>
              <a:rPr lang="de-DE" sz="2400">
                <a:latin typeface="Arial"/>
              </a:rPr>
              <a:t> new states of matter </a:t>
            </a:r>
          </a:p>
        </p:txBody>
      </p:sp>
      <p:sp>
        <p:nvSpPr>
          <p:cNvPr id="8" name="Textfeld 7"/>
          <p:cNvSpPr txBox="1"/>
          <p:nvPr/>
        </p:nvSpPr>
        <p:spPr>
          <a:xfrm>
            <a:off x="251520" y="3429000"/>
            <a:ext cx="8352928" cy="1200328"/>
          </a:xfrm>
          <a:prstGeom prst="rect">
            <a:avLst/>
          </a:prstGeom>
          <a:noFill/>
        </p:spPr>
        <p:txBody>
          <a:bodyPr wrap="square" rtlCol="0">
            <a:spAutoFit/>
          </a:bodyPr>
          <a:lstStyle/>
          <a:p>
            <a:r>
              <a:rPr lang="de-DE" sz="2400" b="1"/>
              <a:t>How? </a:t>
            </a:r>
          </a:p>
          <a:p>
            <a:pPr marL="342900" indent="-342900">
              <a:buFontTx/>
              <a:buChar char="-"/>
            </a:pPr>
            <a:r>
              <a:rPr lang="de-DE" sz="2400">
                <a:solidFill>
                  <a:srgbClr val="FF0000"/>
                </a:solidFill>
              </a:rPr>
              <a:t>resonance </a:t>
            </a:r>
            <a:r>
              <a:rPr lang="de-DE" sz="2400"/>
              <a:t>with something</a:t>
            </a:r>
          </a:p>
          <a:p>
            <a:endParaRPr lang="de-DE" sz="2400" b="1"/>
          </a:p>
        </p:txBody>
      </p:sp>
      <p:sp>
        <p:nvSpPr>
          <p:cNvPr id="18" name="Textfeld 17"/>
          <p:cNvSpPr txBox="1"/>
          <p:nvPr/>
        </p:nvSpPr>
        <p:spPr>
          <a:xfrm>
            <a:off x="251520" y="4797152"/>
            <a:ext cx="8352928" cy="461665"/>
          </a:xfrm>
          <a:prstGeom prst="rect">
            <a:avLst/>
          </a:prstGeom>
          <a:noFill/>
        </p:spPr>
        <p:txBody>
          <a:bodyPr wrap="square" rtlCol="0">
            <a:spAutoFit/>
          </a:bodyPr>
          <a:lstStyle/>
          <a:p>
            <a:r>
              <a:rPr lang="de-DE" sz="2400" b="1">
                <a:solidFill>
                  <a:srgbClr val="000000"/>
                </a:solidFill>
              </a:rPr>
              <a:t>Is there a </a:t>
            </a:r>
            <a:r>
              <a:rPr lang="de-DE" sz="2400" b="1">
                <a:solidFill>
                  <a:srgbClr val="FF0000"/>
                </a:solidFill>
              </a:rPr>
              <a:t>generic mechanism </a:t>
            </a:r>
            <a:r>
              <a:rPr lang="de-DE" sz="2400" b="1">
                <a:solidFill>
                  <a:srgbClr val="000000"/>
                </a:solidFill>
              </a:rPr>
              <a:t>to control ordered states?</a:t>
            </a:r>
            <a:endParaRPr lang="de-DE" sz="2400">
              <a:solidFill>
                <a:srgbClr val="000000"/>
              </a:solidFill>
            </a:endParaRPr>
          </a:p>
        </p:txBody>
      </p:sp>
    </p:spTree>
    <p:extLst>
      <p:ext uri="{BB962C8B-B14F-4D97-AF65-F5344CB8AC3E}">
        <p14:creationId xmlns:p14="http://schemas.microsoft.com/office/powerpoint/2010/main" val="31602357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Driven SC/CDW </a:t>
            </a:r>
            <a:endParaRPr lang="de-DE" dirty="0"/>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26</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grpSp>
        <p:nvGrpSpPr>
          <p:cNvPr id="36" name="Gruppierung 35"/>
          <p:cNvGrpSpPr/>
          <p:nvPr/>
        </p:nvGrpSpPr>
        <p:grpSpPr>
          <a:xfrm>
            <a:off x="397289" y="620688"/>
            <a:ext cx="3094591" cy="4965235"/>
            <a:chOff x="397289" y="1087482"/>
            <a:chExt cx="3094591" cy="4965235"/>
          </a:xfrm>
        </p:grpSpPr>
        <p:sp>
          <p:nvSpPr>
            <p:cNvPr id="3" name="Textfeld 2"/>
            <p:cNvSpPr txBox="1"/>
            <p:nvPr/>
          </p:nvSpPr>
          <p:spPr>
            <a:xfrm>
              <a:off x="539552" y="1556792"/>
              <a:ext cx="2952328" cy="830997"/>
            </a:xfrm>
            <a:prstGeom prst="rect">
              <a:avLst/>
            </a:prstGeom>
            <a:noFill/>
          </p:spPr>
          <p:txBody>
            <a:bodyPr wrap="square" rtlCol="0">
              <a:spAutoFit/>
            </a:bodyPr>
            <a:lstStyle/>
            <a:p>
              <a:r>
                <a:rPr lang="de-DE" sz="2400">
                  <a:latin typeface="Arial"/>
                </a:rPr>
                <a:t>CDW ~ A</a:t>
              </a:r>
            </a:p>
            <a:p>
              <a:r>
                <a:rPr lang="de-DE" sz="2400">
                  <a:latin typeface="Arial"/>
                </a:rPr>
                <a:t>1-photon resonance</a:t>
              </a:r>
            </a:p>
          </p:txBody>
        </p:sp>
        <p:cxnSp>
          <p:nvCxnSpPr>
            <p:cNvPr id="6" name="Gerade Verbindung mit Pfeil 5"/>
            <p:cNvCxnSpPr/>
            <p:nvPr/>
          </p:nvCxnSpPr>
          <p:spPr>
            <a:xfrm>
              <a:off x="2162730" y="3212976"/>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feld 6"/>
            <p:cNvSpPr txBox="1"/>
            <p:nvPr/>
          </p:nvSpPr>
          <p:spPr>
            <a:xfrm>
              <a:off x="2306746" y="3429000"/>
              <a:ext cx="454271" cy="369332"/>
            </a:xfrm>
            <a:prstGeom prst="rect">
              <a:avLst/>
            </a:prstGeom>
            <a:noFill/>
          </p:spPr>
          <p:txBody>
            <a:bodyPr wrap="none" rtlCol="0">
              <a:spAutoFit/>
            </a:bodyPr>
            <a:lstStyle/>
            <a:p>
              <a:r>
                <a:rPr lang="de-DE">
                  <a:latin typeface="Arial"/>
                  <a:cs typeface="Arial"/>
                </a:rPr>
                <a:t>2</a:t>
              </a:r>
              <a:r>
                <a:rPr lang="de-DE">
                  <a:latin typeface="Symbol" charset="2"/>
                  <a:cs typeface="Symbol" charset="2"/>
                </a:rPr>
                <a:t>D</a:t>
              </a:r>
            </a:p>
          </p:txBody>
        </p:sp>
        <p:sp>
          <p:nvSpPr>
            <p:cNvPr id="10" name="Textfeld 9"/>
            <p:cNvSpPr txBox="1"/>
            <p:nvPr/>
          </p:nvSpPr>
          <p:spPr>
            <a:xfrm>
              <a:off x="650562" y="3429000"/>
              <a:ext cx="361961" cy="369332"/>
            </a:xfrm>
            <a:prstGeom prst="rect">
              <a:avLst/>
            </a:prstGeom>
            <a:noFill/>
          </p:spPr>
          <p:txBody>
            <a:bodyPr wrap="none" rtlCol="0">
              <a:spAutoFit/>
            </a:bodyPr>
            <a:lstStyle/>
            <a:p>
              <a:r>
                <a:rPr lang="de-DE">
                  <a:latin typeface="Symbol" charset="2"/>
                  <a:cs typeface="Symbol" charset="2"/>
                </a:rPr>
                <a:t>W</a:t>
              </a:r>
            </a:p>
          </p:txBody>
        </p:sp>
        <p:sp>
          <p:nvSpPr>
            <p:cNvPr id="12" name="Bogen 11"/>
            <p:cNvSpPr/>
            <p:nvPr/>
          </p:nvSpPr>
          <p:spPr>
            <a:xfrm rot="8015525">
              <a:off x="469297" y="1015474"/>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sp>
          <p:nvSpPr>
            <p:cNvPr id="13" name="Bogen 12"/>
            <p:cNvSpPr/>
            <p:nvPr/>
          </p:nvSpPr>
          <p:spPr>
            <a:xfrm rot="18711387">
              <a:off x="615567" y="3964485"/>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cxnSp>
          <p:nvCxnSpPr>
            <p:cNvPr id="14" name="Gerade Verbindung mit Pfeil 13"/>
            <p:cNvCxnSpPr/>
            <p:nvPr/>
          </p:nvCxnSpPr>
          <p:spPr>
            <a:xfrm>
              <a:off x="1226626" y="3212976"/>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4670911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Driven SC/CDW </a:t>
            </a:r>
            <a:endParaRPr lang="de-DE" dirty="0"/>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27</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grpSp>
        <p:nvGrpSpPr>
          <p:cNvPr id="36" name="Gruppierung 35"/>
          <p:cNvGrpSpPr/>
          <p:nvPr/>
        </p:nvGrpSpPr>
        <p:grpSpPr>
          <a:xfrm>
            <a:off x="397289" y="548680"/>
            <a:ext cx="8033310" cy="5037243"/>
            <a:chOff x="397289" y="1015474"/>
            <a:chExt cx="8033310" cy="5037243"/>
          </a:xfrm>
        </p:grpSpPr>
        <p:sp>
          <p:nvSpPr>
            <p:cNvPr id="3" name="Textfeld 2"/>
            <p:cNvSpPr txBox="1"/>
            <p:nvPr/>
          </p:nvSpPr>
          <p:spPr>
            <a:xfrm>
              <a:off x="539552" y="1556792"/>
              <a:ext cx="2952328" cy="830997"/>
            </a:xfrm>
            <a:prstGeom prst="rect">
              <a:avLst/>
            </a:prstGeom>
            <a:noFill/>
          </p:spPr>
          <p:txBody>
            <a:bodyPr wrap="square" rtlCol="0">
              <a:spAutoFit/>
            </a:bodyPr>
            <a:lstStyle/>
            <a:p>
              <a:r>
                <a:rPr lang="de-DE" sz="2400">
                  <a:latin typeface="Arial"/>
                </a:rPr>
                <a:t>CDW ~ A</a:t>
              </a:r>
            </a:p>
            <a:p>
              <a:r>
                <a:rPr lang="de-DE" sz="2400">
                  <a:latin typeface="Arial"/>
                </a:rPr>
                <a:t>1-photon resonance</a:t>
              </a:r>
            </a:p>
          </p:txBody>
        </p:sp>
        <p:cxnSp>
          <p:nvCxnSpPr>
            <p:cNvPr id="6" name="Gerade Verbindung mit Pfeil 5"/>
            <p:cNvCxnSpPr/>
            <p:nvPr/>
          </p:nvCxnSpPr>
          <p:spPr>
            <a:xfrm>
              <a:off x="2162730" y="3212976"/>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feld 6"/>
            <p:cNvSpPr txBox="1"/>
            <p:nvPr/>
          </p:nvSpPr>
          <p:spPr>
            <a:xfrm>
              <a:off x="2306746" y="3429000"/>
              <a:ext cx="454271" cy="369332"/>
            </a:xfrm>
            <a:prstGeom prst="rect">
              <a:avLst/>
            </a:prstGeom>
            <a:noFill/>
          </p:spPr>
          <p:txBody>
            <a:bodyPr wrap="none" rtlCol="0">
              <a:spAutoFit/>
            </a:bodyPr>
            <a:lstStyle/>
            <a:p>
              <a:r>
                <a:rPr lang="de-DE">
                  <a:latin typeface="Arial"/>
                  <a:cs typeface="Arial"/>
                </a:rPr>
                <a:t>2</a:t>
              </a:r>
              <a:r>
                <a:rPr lang="de-DE">
                  <a:latin typeface="Symbol" charset="2"/>
                  <a:cs typeface="Symbol" charset="2"/>
                </a:rPr>
                <a:t>D</a:t>
              </a:r>
            </a:p>
          </p:txBody>
        </p:sp>
        <p:sp>
          <p:nvSpPr>
            <p:cNvPr id="10" name="Textfeld 9"/>
            <p:cNvSpPr txBox="1"/>
            <p:nvPr/>
          </p:nvSpPr>
          <p:spPr>
            <a:xfrm>
              <a:off x="650562" y="3429000"/>
              <a:ext cx="361961" cy="369332"/>
            </a:xfrm>
            <a:prstGeom prst="rect">
              <a:avLst/>
            </a:prstGeom>
            <a:noFill/>
          </p:spPr>
          <p:txBody>
            <a:bodyPr wrap="none" rtlCol="0">
              <a:spAutoFit/>
            </a:bodyPr>
            <a:lstStyle/>
            <a:p>
              <a:r>
                <a:rPr lang="de-DE">
                  <a:latin typeface="Symbol" charset="2"/>
                  <a:cs typeface="Symbol" charset="2"/>
                </a:rPr>
                <a:t>W</a:t>
              </a:r>
            </a:p>
          </p:txBody>
        </p:sp>
        <p:sp>
          <p:nvSpPr>
            <p:cNvPr id="12" name="Bogen 11"/>
            <p:cNvSpPr/>
            <p:nvPr/>
          </p:nvSpPr>
          <p:spPr>
            <a:xfrm rot="8015525">
              <a:off x="469297" y="1015474"/>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sp>
          <p:nvSpPr>
            <p:cNvPr id="13" name="Bogen 12"/>
            <p:cNvSpPr/>
            <p:nvPr/>
          </p:nvSpPr>
          <p:spPr>
            <a:xfrm rot="18711387">
              <a:off x="615567" y="3964485"/>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cxnSp>
          <p:nvCxnSpPr>
            <p:cNvPr id="14" name="Gerade Verbindung mit Pfeil 13"/>
            <p:cNvCxnSpPr/>
            <p:nvPr/>
          </p:nvCxnSpPr>
          <p:spPr>
            <a:xfrm>
              <a:off x="1226626" y="3212976"/>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Bogen 14"/>
            <p:cNvSpPr/>
            <p:nvPr/>
          </p:nvSpPr>
          <p:spPr>
            <a:xfrm rot="8015525">
              <a:off x="5473345" y="943466"/>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sp>
          <p:nvSpPr>
            <p:cNvPr id="16" name="Bogen 15"/>
            <p:cNvSpPr/>
            <p:nvPr/>
          </p:nvSpPr>
          <p:spPr>
            <a:xfrm rot="18711387">
              <a:off x="5619615" y="3892477"/>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cxnSp>
          <p:nvCxnSpPr>
            <p:cNvPr id="17" name="Gerade Verbindung mit Pfeil 16"/>
            <p:cNvCxnSpPr/>
            <p:nvPr/>
          </p:nvCxnSpPr>
          <p:spPr>
            <a:xfrm>
              <a:off x="7166778" y="3140968"/>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feld 17"/>
            <p:cNvSpPr txBox="1"/>
            <p:nvPr/>
          </p:nvSpPr>
          <p:spPr>
            <a:xfrm>
              <a:off x="7310794" y="3356992"/>
              <a:ext cx="454271" cy="369332"/>
            </a:xfrm>
            <a:prstGeom prst="rect">
              <a:avLst/>
            </a:prstGeom>
            <a:noFill/>
          </p:spPr>
          <p:txBody>
            <a:bodyPr wrap="none" rtlCol="0">
              <a:spAutoFit/>
            </a:bodyPr>
            <a:lstStyle/>
            <a:p>
              <a:r>
                <a:rPr lang="de-DE">
                  <a:latin typeface="Arial"/>
                  <a:cs typeface="Arial"/>
                </a:rPr>
                <a:t>2</a:t>
              </a:r>
              <a:r>
                <a:rPr lang="de-DE">
                  <a:latin typeface="Symbol" charset="2"/>
                  <a:cs typeface="Symbol" charset="2"/>
                </a:rPr>
                <a:t>D</a:t>
              </a:r>
            </a:p>
          </p:txBody>
        </p:sp>
        <p:cxnSp>
          <p:nvCxnSpPr>
            <p:cNvPr id="19" name="Gerade Verbindung mit Pfeil 18"/>
            <p:cNvCxnSpPr/>
            <p:nvPr/>
          </p:nvCxnSpPr>
          <p:spPr>
            <a:xfrm>
              <a:off x="6230674" y="3140968"/>
              <a:ext cx="0" cy="396000"/>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Gerade Verbindung mit Pfeil 19"/>
            <p:cNvCxnSpPr/>
            <p:nvPr/>
          </p:nvCxnSpPr>
          <p:spPr>
            <a:xfrm>
              <a:off x="6230674" y="3501008"/>
              <a:ext cx="0" cy="396000"/>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feld 20"/>
            <p:cNvSpPr txBox="1"/>
            <p:nvPr/>
          </p:nvSpPr>
          <p:spPr>
            <a:xfrm>
              <a:off x="5510594" y="3140968"/>
              <a:ext cx="361961" cy="369332"/>
            </a:xfrm>
            <a:prstGeom prst="rect">
              <a:avLst/>
            </a:prstGeom>
            <a:noFill/>
          </p:spPr>
          <p:txBody>
            <a:bodyPr wrap="none" rtlCol="0">
              <a:spAutoFit/>
            </a:bodyPr>
            <a:lstStyle/>
            <a:p>
              <a:r>
                <a:rPr lang="de-DE">
                  <a:latin typeface="Symbol" charset="2"/>
                  <a:cs typeface="Symbol" charset="2"/>
                </a:rPr>
                <a:t>W</a:t>
              </a:r>
            </a:p>
          </p:txBody>
        </p:sp>
        <p:sp>
          <p:nvSpPr>
            <p:cNvPr id="22" name="Textfeld 21"/>
            <p:cNvSpPr txBox="1"/>
            <p:nvPr/>
          </p:nvSpPr>
          <p:spPr>
            <a:xfrm>
              <a:off x="5510594" y="3501008"/>
              <a:ext cx="361961" cy="369332"/>
            </a:xfrm>
            <a:prstGeom prst="rect">
              <a:avLst/>
            </a:prstGeom>
            <a:noFill/>
          </p:spPr>
          <p:txBody>
            <a:bodyPr wrap="none" rtlCol="0">
              <a:spAutoFit/>
            </a:bodyPr>
            <a:lstStyle/>
            <a:p>
              <a:r>
                <a:rPr lang="de-DE">
                  <a:latin typeface="Symbol" charset="2"/>
                  <a:cs typeface="Symbol" charset="2"/>
                </a:rPr>
                <a:t>W</a:t>
              </a:r>
            </a:p>
          </p:txBody>
        </p:sp>
        <p:sp>
          <p:nvSpPr>
            <p:cNvPr id="23" name="Textfeld 22"/>
            <p:cNvSpPr txBox="1"/>
            <p:nvPr/>
          </p:nvSpPr>
          <p:spPr>
            <a:xfrm>
              <a:off x="5508104" y="1556792"/>
              <a:ext cx="2922495" cy="830997"/>
            </a:xfrm>
            <a:prstGeom prst="rect">
              <a:avLst/>
            </a:prstGeom>
            <a:noFill/>
          </p:spPr>
          <p:txBody>
            <a:bodyPr wrap="none" rtlCol="0">
              <a:spAutoFit/>
            </a:bodyPr>
            <a:lstStyle/>
            <a:p>
              <a:r>
                <a:rPr lang="de-DE" sz="2400">
                  <a:latin typeface="Arial"/>
                </a:rPr>
                <a:t>SC ~ A</a:t>
              </a:r>
              <a:r>
                <a:rPr lang="de-DE" sz="2400" baseline="30000">
                  <a:latin typeface="Arial"/>
                </a:rPr>
                <a:t>2</a:t>
              </a:r>
            </a:p>
            <a:p>
              <a:r>
                <a:rPr lang="de-DE" sz="2400">
                  <a:latin typeface="Arial"/>
                </a:rPr>
                <a:t>2-photon resonance</a:t>
              </a:r>
            </a:p>
          </p:txBody>
        </p:sp>
      </p:grpSp>
    </p:spTree>
    <p:extLst>
      <p:ext uri="{BB962C8B-B14F-4D97-AF65-F5344CB8AC3E}">
        <p14:creationId xmlns:p14="http://schemas.microsoft.com/office/powerpoint/2010/main" val="5756624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Driven SC/CDW </a:t>
            </a:r>
            <a:endParaRPr lang="de-DE" dirty="0"/>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28</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grpSp>
        <p:nvGrpSpPr>
          <p:cNvPr id="36" name="Gruppierung 35"/>
          <p:cNvGrpSpPr/>
          <p:nvPr/>
        </p:nvGrpSpPr>
        <p:grpSpPr>
          <a:xfrm>
            <a:off x="397289" y="548680"/>
            <a:ext cx="8033310" cy="5037243"/>
            <a:chOff x="397289" y="1015474"/>
            <a:chExt cx="8033310" cy="5037243"/>
          </a:xfrm>
        </p:grpSpPr>
        <p:sp>
          <p:nvSpPr>
            <p:cNvPr id="3" name="Textfeld 2"/>
            <p:cNvSpPr txBox="1"/>
            <p:nvPr/>
          </p:nvSpPr>
          <p:spPr>
            <a:xfrm>
              <a:off x="539552" y="1556792"/>
              <a:ext cx="2952328" cy="830997"/>
            </a:xfrm>
            <a:prstGeom prst="rect">
              <a:avLst/>
            </a:prstGeom>
            <a:noFill/>
          </p:spPr>
          <p:txBody>
            <a:bodyPr wrap="square" rtlCol="0">
              <a:spAutoFit/>
            </a:bodyPr>
            <a:lstStyle/>
            <a:p>
              <a:r>
                <a:rPr lang="de-DE" sz="2400">
                  <a:latin typeface="Arial"/>
                </a:rPr>
                <a:t>CDW ~ A</a:t>
              </a:r>
            </a:p>
            <a:p>
              <a:r>
                <a:rPr lang="de-DE" sz="2400">
                  <a:latin typeface="Arial"/>
                </a:rPr>
                <a:t>1-photon resonance</a:t>
              </a:r>
            </a:p>
          </p:txBody>
        </p:sp>
        <p:cxnSp>
          <p:nvCxnSpPr>
            <p:cNvPr id="6" name="Gerade Verbindung mit Pfeil 5"/>
            <p:cNvCxnSpPr/>
            <p:nvPr/>
          </p:nvCxnSpPr>
          <p:spPr>
            <a:xfrm>
              <a:off x="2162730" y="3212976"/>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feld 6"/>
            <p:cNvSpPr txBox="1"/>
            <p:nvPr/>
          </p:nvSpPr>
          <p:spPr>
            <a:xfrm>
              <a:off x="2306746" y="3429000"/>
              <a:ext cx="454271" cy="369332"/>
            </a:xfrm>
            <a:prstGeom prst="rect">
              <a:avLst/>
            </a:prstGeom>
            <a:noFill/>
          </p:spPr>
          <p:txBody>
            <a:bodyPr wrap="none" rtlCol="0">
              <a:spAutoFit/>
            </a:bodyPr>
            <a:lstStyle/>
            <a:p>
              <a:r>
                <a:rPr lang="de-DE">
                  <a:latin typeface="Arial"/>
                  <a:cs typeface="Arial"/>
                </a:rPr>
                <a:t>2</a:t>
              </a:r>
              <a:r>
                <a:rPr lang="de-DE">
                  <a:latin typeface="Symbol" charset="2"/>
                  <a:cs typeface="Symbol" charset="2"/>
                </a:rPr>
                <a:t>D</a:t>
              </a:r>
            </a:p>
          </p:txBody>
        </p:sp>
        <p:sp>
          <p:nvSpPr>
            <p:cNvPr id="10" name="Textfeld 9"/>
            <p:cNvSpPr txBox="1"/>
            <p:nvPr/>
          </p:nvSpPr>
          <p:spPr>
            <a:xfrm>
              <a:off x="650562" y="3429000"/>
              <a:ext cx="361961" cy="369332"/>
            </a:xfrm>
            <a:prstGeom prst="rect">
              <a:avLst/>
            </a:prstGeom>
            <a:noFill/>
          </p:spPr>
          <p:txBody>
            <a:bodyPr wrap="none" rtlCol="0">
              <a:spAutoFit/>
            </a:bodyPr>
            <a:lstStyle/>
            <a:p>
              <a:r>
                <a:rPr lang="de-DE">
                  <a:latin typeface="Symbol" charset="2"/>
                  <a:cs typeface="Symbol" charset="2"/>
                </a:rPr>
                <a:t>W</a:t>
              </a:r>
            </a:p>
          </p:txBody>
        </p:sp>
        <p:sp>
          <p:nvSpPr>
            <p:cNvPr id="12" name="Bogen 11"/>
            <p:cNvSpPr/>
            <p:nvPr/>
          </p:nvSpPr>
          <p:spPr>
            <a:xfrm rot="8015525">
              <a:off x="469297" y="1015474"/>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sp>
          <p:nvSpPr>
            <p:cNvPr id="13" name="Bogen 12"/>
            <p:cNvSpPr/>
            <p:nvPr/>
          </p:nvSpPr>
          <p:spPr>
            <a:xfrm rot="18711387">
              <a:off x="615567" y="3964485"/>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cxnSp>
          <p:nvCxnSpPr>
            <p:cNvPr id="14" name="Gerade Verbindung mit Pfeil 13"/>
            <p:cNvCxnSpPr/>
            <p:nvPr/>
          </p:nvCxnSpPr>
          <p:spPr>
            <a:xfrm>
              <a:off x="1226626" y="3212976"/>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Bogen 14"/>
            <p:cNvSpPr/>
            <p:nvPr/>
          </p:nvSpPr>
          <p:spPr>
            <a:xfrm rot="8015525">
              <a:off x="5473345" y="943466"/>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sp>
          <p:nvSpPr>
            <p:cNvPr id="16" name="Bogen 15"/>
            <p:cNvSpPr/>
            <p:nvPr/>
          </p:nvSpPr>
          <p:spPr>
            <a:xfrm rot="18711387">
              <a:off x="5619615" y="3892477"/>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cxnSp>
          <p:nvCxnSpPr>
            <p:cNvPr id="17" name="Gerade Verbindung mit Pfeil 16"/>
            <p:cNvCxnSpPr/>
            <p:nvPr/>
          </p:nvCxnSpPr>
          <p:spPr>
            <a:xfrm>
              <a:off x="7166778" y="3140968"/>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feld 17"/>
            <p:cNvSpPr txBox="1"/>
            <p:nvPr/>
          </p:nvSpPr>
          <p:spPr>
            <a:xfrm>
              <a:off x="7310794" y="3356992"/>
              <a:ext cx="454271" cy="369332"/>
            </a:xfrm>
            <a:prstGeom prst="rect">
              <a:avLst/>
            </a:prstGeom>
            <a:noFill/>
          </p:spPr>
          <p:txBody>
            <a:bodyPr wrap="none" rtlCol="0">
              <a:spAutoFit/>
            </a:bodyPr>
            <a:lstStyle/>
            <a:p>
              <a:r>
                <a:rPr lang="de-DE">
                  <a:latin typeface="Arial"/>
                  <a:cs typeface="Arial"/>
                </a:rPr>
                <a:t>2</a:t>
              </a:r>
              <a:r>
                <a:rPr lang="de-DE">
                  <a:latin typeface="Symbol" charset="2"/>
                  <a:cs typeface="Symbol" charset="2"/>
                </a:rPr>
                <a:t>D</a:t>
              </a:r>
            </a:p>
          </p:txBody>
        </p:sp>
        <p:cxnSp>
          <p:nvCxnSpPr>
            <p:cNvPr id="19" name="Gerade Verbindung mit Pfeil 18"/>
            <p:cNvCxnSpPr/>
            <p:nvPr/>
          </p:nvCxnSpPr>
          <p:spPr>
            <a:xfrm>
              <a:off x="6230674" y="3140968"/>
              <a:ext cx="0" cy="396000"/>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Gerade Verbindung mit Pfeil 19"/>
            <p:cNvCxnSpPr/>
            <p:nvPr/>
          </p:nvCxnSpPr>
          <p:spPr>
            <a:xfrm>
              <a:off x="6230674" y="3501008"/>
              <a:ext cx="0" cy="396000"/>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feld 20"/>
            <p:cNvSpPr txBox="1"/>
            <p:nvPr/>
          </p:nvSpPr>
          <p:spPr>
            <a:xfrm>
              <a:off x="5510594" y="3140968"/>
              <a:ext cx="361961" cy="369332"/>
            </a:xfrm>
            <a:prstGeom prst="rect">
              <a:avLst/>
            </a:prstGeom>
            <a:noFill/>
          </p:spPr>
          <p:txBody>
            <a:bodyPr wrap="none" rtlCol="0">
              <a:spAutoFit/>
            </a:bodyPr>
            <a:lstStyle/>
            <a:p>
              <a:r>
                <a:rPr lang="de-DE">
                  <a:latin typeface="Symbol" charset="2"/>
                  <a:cs typeface="Symbol" charset="2"/>
                </a:rPr>
                <a:t>W</a:t>
              </a:r>
            </a:p>
          </p:txBody>
        </p:sp>
        <p:sp>
          <p:nvSpPr>
            <p:cNvPr id="22" name="Textfeld 21"/>
            <p:cNvSpPr txBox="1"/>
            <p:nvPr/>
          </p:nvSpPr>
          <p:spPr>
            <a:xfrm>
              <a:off x="5510594" y="3501008"/>
              <a:ext cx="361961" cy="369332"/>
            </a:xfrm>
            <a:prstGeom prst="rect">
              <a:avLst/>
            </a:prstGeom>
            <a:noFill/>
          </p:spPr>
          <p:txBody>
            <a:bodyPr wrap="none" rtlCol="0">
              <a:spAutoFit/>
            </a:bodyPr>
            <a:lstStyle/>
            <a:p>
              <a:r>
                <a:rPr lang="de-DE">
                  <a:latin typeface="Symbol" charset="2"/>
                  <a:cs typeface="Symbol" charset="2"/>
                </a:rPr>
                <a:t>W</a:t>
              </a:r>
            </a:p>
          </p:txBody>
        </p:sp>
        <p:sp>
          <p:nvSpPr>
            <p:cNvPr id="23" name="Textfeld 22"/>
            <p:cNvSpPr txBox="1"/>
            <p:nvPr/>
          </p:nvSpPr>
          <p:spPr>
            <a:xfrm>
              <a:off x="5508104" y="1556792"/>
              <a:ext cx="2922495" cy="830997"/>
            </a:xfrm>
            <a:prstGeom prst="rect">
              <a:avLst/>
            </a:prstGeom>
            <a:noFill/>
          </p:spPr>
          <p:txBody>
            <a:bodyPr wrap="none" rtlCol="0">
              <a:spAutoFit/>
            </a:bodyPr>
            <a:lstStyle/>
            <a:p>
              <a:r>
                <a:rPr lang="de-DE" sz="2400">
                  <a:latin typeface="Arial"/>
                </a:rPr>
                <a:t>SC ~ A</a:t>
              </a:r>
              <a:r>
                <a:rPr lang="de-DE" sz="2400" baseline="30000">
                  <a:latin typeface="Arial"/>
                </a:rPr>
                <a:t>2</a:t>
              </a:r>
            </a:p>
            <a:p>
              <a:r>
                <a:rPr lang="de-DE" sz="2400">
                  <a:latin typeface="Arial"/>
                </a:rPr>
                <a:t>2-photon resonance</a:t>
              </a:r>
            </a:p>
          </p:txBody>
        </p:sp>
      </p:grpSp>
      <p:grpSp>
        <p:nvGrpSpPr>
          <p:cNvPr id="24" name="Gruppierung 23"/>
          <p:cNvGrpSpPr/>
          <p:nvPr/>
        </p:nvGrpSpPr>
        <p:grpSpPr>
          <a:xfrm>
            <a:off x="6444208" y="4077072"/>
            <a:ext cx="2449545" cy="2376064"/>
            <a:chOff x="1402375" y="2420888"/>
            <a:chExt cx="2449545" cy="2376064"/>
          </a:xfrm>
        </p:grpSpPr>
        <p:sp>
          <p:nvSpPr>
            <p:cNvPr id="25" name="Oval 24"/>
            <p:cNvSpPr/>
            <p:nvPr/>
          </p:nvSpPr>
          <p:spPr>
            <a:xfrm>
              <a:off x="1402375" y="2996952"/>
              <a:ext cx="1800200" cy="180000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Arial"/>
              </a:endParaRPr>
            </a:p>
          </p:txBody>
        </p:sp>
        <p:cxnSp>
          <p:nvCxnSpPr>
            <p:cNvPr id="26" name="Gerade Verbindung mit Pfeil 25"/>
            <p:cNvCxnSpPr>
              <a:endCxn id="25" idx="7"/>
            </p:cNvCxnSpPr>
            <p:nvPr/>
          </p:nvCxnSpPr>
          <p:spPr>
            <a:xfrm flipV="1">
              <a:off x="2266471" y="3260556"/>
              <a:ext cx="672471" cy="672500"/>
            </a:xfrm>
            <a:prstGeom prst="straightConnector1">
              <a:avLst/>
            </a:prstGeom>
            <a:ln w="38100" cmpd="sng">
              <a:solidFill>
                <a:srgbClr val="1F497D"/>
              </a:solidFill>
              <a:tailEnd type="arrow"/>
            </a:ln>
          </p:spPr>
          <p:style>
            <a:lnRef idx="2">
              <a:schemeClr val="accent1"/>
            </a:lnRef>
            <a:fillRef idx="0">
              <a:schemeClr val="accent1"/>
            </a:fillRef>
            <a:effectRef idx="1">
              <a:schemeClr val="accent1"/>
            </a:effectRef>
            <a:fontRef idx="minor">
              <a:schemeClr val="tx1"/>
            </a:fontRef>
          </p:style>
        </p:cxnSp>
        <p:cxnSp>
          <p:nvCxnSpPr>
            <p:cNvPr id="28" name="Gerade Verbindung mit Pfeil 27"/>
            <p:cNvCxnSpPr/>
            <p:nvPr/>
          </p:nvCxnSpPr>
          <p:spPr>
            <a:xfrm flipV="1">
              <a:off x="2266471" y="3908628"/>
              <a:ext cx="1512168" cy="24428"/>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Gerade Verbindung mit Pfeil 28"/>
            <p:cNvCxnSpPr/>
            <p:nvPr/>
          </p:nvCxnSpPr>
          <p:spPr>
            <a:xfrm flipV="1">
              <a:off x="2266471" y="2420888"/>
              <a:ext cx="0" cy="1536596"/>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0" name="Textfeld 29"/>
            <p:cNvSpPr txBox="1"/>
            <p:nvPr/>
          </p:nvSpPr>
          <p:spPr>
            <a:xfrm>
              <a:off x="3346591" y="4005064"/>
              <a:ext cx="505329" cy="369332"/>
            </a:xfrm>
            <a:prstGeom prst="rect">
              <a:avLst/>
            </a:prstGeom>
            <a:noFill/>
          </p:spPr>
          <p:txBody>
            <a:bodyPr wrap="none" rtlCol="0">
              <a:spAutoFit/>
            </a:bodyPr>
            <a:lstStyle/>
            <a:p>
              <a:r>
                <a:rPr lang="de-DE"/>
                <a:t>SC</a:t>
              </a:r>
            </a:p>
          </p:txBody>
        </p:sp>
        <p:sp>
          <p:nvSpPr>
            <p:cNvPr id="31" name="Textfeld 30"/>
            <p:cNvSpPr txBox="1"/>
            <p:nvPr/>
          </p:nvSpPr>
          <p:spPr>
            <a:xfrm>
              <a:off x="1474383" y="2492896"/>
              <a:ext cx="736099" cy="369332"/>
            </a:xfrm>
            <a:prstGeom prst="rect">
              <a:avLst/>
            </a:prstGeom>
            <a:noFill/>
          </p:spPr>
          <p:txBody>
            <a:bodyPr wrap="none" rtlCol="0">
              <a:spAutoFit/>
            </a:bodyPr>
            <a:lstStyle/>
            <a:p>
              <a:r>
                <a:rPr lang="de-DE"/>
                <a:t>CDW</a:t>
              </a:r>
            </a:p>
          </p:txBody>
        </p:sp>
      </p:grpSp>
    </p:spTree>
    <p:extLst>
      <p:ext uri="{BB962C8B-B14F-4D97-AF65-F5344CB8AC3E}">
        <p14:creationId xmlns:p14="http://schemas.microsoft.com/office/powerpoint/2010/main" val="11645128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Driven SC/CDW </a:t>
            </a:r>
            <a:endParaRPr lang="de-DE" dirty="0"/>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29</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grpSp>
        <p:nvGrpSpPr>
          <p:cNvPr id="36" name="Gruppierung 35"/>
          <p:cNvGrpSpPr/>
          <p:nvPr/>
        </p:nvGrpSpPr>
        <p:grpSpPr>
          <a:xfrm>
            <a:off x="397289" y="548680"/>
            <a:ext cx="8033310" cy="5037243"/>
            <a:chOff x="397289" y="1015474"/>
            <a:chExt cx="8033310" cy="5037243"/>
          </a:xfrm>
        </p:grpSpPr>
        <p:sp>
          <p:nvSpPr>
            <p:cNvPr id="3" name="Textfeld 2"/>
            <p:cNvSpPr txBox="1"/>
            <p:nvPr/>
          </p:nvSpPr>
          <p:spPr>
            <a:xfrm>
              <a:off x="539552" y="1556792"/>
              <a:ext cx="2952328" cy="830997"/>
            </a:xfrm>
            <a:prstGeom prst="rect">
              <a:avLst/>
            </a:prstGeom>
            <a:noFill/>
          </p:spPr>
          <p:txBody>
            <a:bodyPr wrap="square" rtlCol="0">
              <a:spAutoFit/>
            </a:bodyPr>
            <a:lstStyle/>
            <a:p>
              <a:r>
                <a:rPr lang="de-DE" sz="2400">
                  <a:latin typeface="Arial"/>
                </a:rPr>
                <a:t>CDW ~ A</a:t>
              </a:r>
            </a:p>
            <a:p>
              <a:r>
                <a:rPr lang="de-DE" sz="2400">
                  <a:latin typeface="Arial"/>
                </a:rPr>
                <a:t>1-photon resonance</a:t>
              </a:r>
            </a:p>
          </p:txBody>
        </p:sp>
        <p:cxnSp>
          <p:nvCxnSpPr>
            <p:cNvPr id="6" name="Gerade Verbindung mit Pfeil 5"/>
            <p:cNvCxnSpPr/>
            <p:nvPr/>
          </p:nvCxnSpPr>
          <p:spPr>
            <a:xfrm>
              <a:off x="2162730" y="3212976"/>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feld 6"/>
            <p:cNvSpPr txBox="1"/>
            <p:nvPr/>
          </p:nvSpPr>
          <p:spPr>
            <a:xfrm>
              <a:off x="2306746" y="3429000"/>
              <a:ext cx="454271" cy="369332"/>
            </a:xfrm>
            <a:prstGeom prst="rect">
              <a:avLst/>
            </a:prstGeom>
            <a:noFill/>
          </p:spPr>
          <p:txBody>
            <a:bodyPr wrap="none" rtlCol="0">
              <a:spAutoFit/>
            </a:bodyPr>
            <a:lstStyle/>
            <a:p>
              <a:r>
                <a:rPr lang="de-DE">
                  <a:latin typeface="Arial"/>
                  <a:cs typeface="Arial"/>
                </a:rPr>
                <a:t>2</a:t>
              </a:r>
              <a:r>
                <a:rPr lang="de-DE">
                  <a:latin typeface="Symbol" charset="2"/>
                  <a:cs typeface="Symbol" charset="2"/>
                </a:rPr>
                <a:t>D</a:t>
              </a:r>
            </a:p>
          </p:txBody>
        </p:sp>
        <p:sp>
          <p:nvSpPr>
            <p:cNvPr id="10" name="Textfeld 9"/>
            <p:cNvSpPr txBox="1"/>
            <p:nvPr/>
          </p:nvSpPr>
          <p:spPr>
            <a:xfrm>
              <a:off x="650562" y="3429000"/>
              <a:ext cx="361961" cy="369332"/>
            </a:xfrm>
            <a:prstGeom prst="rect">
              <a:avLst/>
            </a:prstGeom>
            <a:noFill/>
          </p:spPr>
          <p:txBody>
            <a:bodyPr wrap="none" rtlCol="0">
              <a:spAutoFit/>
            </a:bodyPr>
            <a:lstStyle/>
            <a:p>
              <a:r>
                <a:rPr lang="de-DE">
                  <a:latin typeface="Symbol" charset="2"/>
                  <a:cs typeface="Symbol" charset="2"/>
                </a:rPr>
                <a:t>W</a:t>
              </a:r>
            </a:p>
          </p:txBody>
        </p:sp>
        <p:sp>
          <p:nvSpPr>
            <p:cNvPr id="12" name="Bogen 11"/>
            <p:cNvSpPr/>
            <p:nvPr/>
          </p:nvSpPr>
          <p:spPr>
            <a:xfrm rot="8015525">
              <a:off x="469297" y="1015474"/>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sp>
          <p:nvSpPr>
            <p:cNvPr id="13" name="Bogen 12"/>
            <p:cNvSpPr/>
            <p:nvPr/>
          </p:nvSpPr>
          <p:spPr>
            <a:xfrm rot="18711387">
              <a:off x="615567" y="3964485"/>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cxnSp>
          <p:nvCxnSpPr>
            <p:cNvPr id="14" name="Gerade Verbindung mit Pfeil 13"/>
            <p:cNvCxnSpPr/>
            <p:nvPr/>
          </p:nvCxnSpPr>
          <p:spPr>
            <a:xfrm>
              <a:off x="1226626" y="3212976"/>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Bogen 14"/>
            <p:cNvSpPr/>
            <p:nvPr/>
          </p:nvSpPr>
          <p:spPr>
            <a:xfrm rot="8015525">
              <a:off x="5473345" y="943466"/>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sp>
          <p:nvSpPr>
            <p:cNvPr id="16" name="Bogen 15"/>
            <p:cNvSpPr/>
            <p:nvPr/>
          </p:nvSpPr>
          <p:spPr>
            <a:xfrm rot="18711387">
              <a:off x="5619615" y="3892477"/>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cxnSp>
          <p:nvCxnSpPr>
            <p:cNvPr id="17" name="Gerade Verbindung mit Pfeil 16"/>
            <p:cNvCxnSpPr/>
            <p:nvPr/>
          </p:nvCxnSpPr>
          <p:spPr>
            <a:xfrm>
              <a:off x="7166778" y="3140968"/>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feld 17"/>
            <p:cNvSpPr txBox="1"/>
            <p:nvPr/>
          </p:nvSpPr>
          <p:spPr>
            <a:xfrm>
              <a:off x="7310794" y="3356992"/>
              <a:ext cx="454271" cy="369332"/>
            </a:xfrm>
            <a:prstGeom prst="rect">
              <a:avLst/>
            </a:prstGeom>
            <a:noFill/>
          </p:spPr>
          <p:txBody>
            <a:bodyPr wrap="none" rtlCol="0">
              <a:spAutoFit/>
            </a:bodyPr>
            <a:lstStyle/>
            <a:p>
              <a:r>
                <a:rPr lang="de-DE">
                  <a:latin typeface="Arial"/>
                  <a:cs typeface="Arial"/>
                </a:rPr>
                <a:t>2</a:t>
              </a:r>
              <a:r>
                <a:rPr lang="de-DE">
                  <a:latin typeface="Symbol" charset="2"/>
                  <a:cs typeface="Symbol" charset="2"/>
                </a:rPr>
                <a:t>D</a:t>
              </a:r>
            </a:p>
          </p:txBody>
        </p:sp>
        <p:cxnSp>
          <p:nvCxnSpPr>
            <p:cNvPr id="19" name="Gerade Verbindung mit Pfeil 18"/>
            <p:cNvCxnSpPr/>
            <p:nvPr/>
          </p:nvCxnSpPr>
          <p:spPr>
            <a:xfrm>
              <a:off x="6230674" y="3140968"/>
              <a:ext cx="0" cy="396000"/>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Gerade Verbindung mit Pfeil 19"/>
            <p:cNvCxnSpPr/>
            <p:nvPr/>
          </p:nvCxnSpPr>
          <p:spPr>
            <a:xfrm>
              <a:off x="6230674" y="3501008"/>
              <a:ext cx="0" cy="396000"/>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feld 20"/>
            <p:cNvSpPr txBox="1"/>
            <p:nvPr/>
          </p:nvSpPr>
          <p:spPr>
            <a:xfrm>
              <a:off x="5510594" y="3140968"/>
              <a:ext cx="361961" cy="369332"/>
            </a:xfrm>
            <a:prstGeom prst="rect">
              <a:avLst/>
            </a:prstGeom>
            <a:noFill/>
          </p:spPr>
          <p:txBody>
            <a:bodyPr wrap="none" rtlCol="0">
              <a:spAutoFit/>
            </a:bodyPr>
            <a:lstStyle/>
            <a:p>
              <a:r>
                <a:rPr lang="de-DE">
                  <a:latin typeface="Symbol" charset="2"/>
                  <a:cs typeface="Symbol" charset="2"/>
                </a:rPr>
                <a:t>W</a:t>
              </a:r>
            </a:p>
          </p:txBody>
        </p:sp>
        <p:sp>
          <p:nvSpPr>
            <p:cNvPr id="22" name="Textfeld 21"/>
            <p:cNvSpPr txBox="1"/>
            <p:nvPr/>
          </p:nvSpPr>
          <p:spPr>
            <a:xfrm>
              <a:off x="5510594" y="3501008"/>
              <a:ext cx="361961" cy="369332"/>
            </a:xfrm>
            <a:prstGeom prst="rect">
              <a:avLst/>
            </a:prstGeom>
            <a:noFill/>
          </p:spPr>
          <p:txBody>
            <a:bodyPr wrap="none" rtlCol="0">
              <a:spAutoFit/>
            </a:bodyPr>
            <a:lstStyle/>
            <a:p>
              <a:r>
                <a:rPr lang="de-DE">
                  <a:latin typeface="Symbol" charset="2"/>
                  <a:cs typeface="Symbol" charset="2"/>
                </a:rPr>
                <a:t>W</a:t>
              </a:r>
            </a:p>
          </p:txBody>
        </p:sp>
        <p:sp>
          <p:nvSpPr>
            <p:cNvPr id="23" name="Textfeld 22"/>
            <p:cNvSpPr txBox="1"/>
            <p:nvPr/>
          </p:nvSpPr>
          <p:spPr>
            <a:xfrm>
              <a:off x="5508104" y="1556792"/>
              <a:ext cx="2922495" cy="830997"/>
            </a:xfrm>
            <a:prstGeom prst="rect">
              <a:avLst/>
            </a:prstGeom>
            <a:noFill/>
          </p:spPr>
          <p:txBody>
            <a:bodyPr wrap="none" rtlCol="0">
              <a:spAutoFit/>
            </a:bodyPr>
            <a:lstStyle/>
            <a:p>
              <a:r>
                <a:rPr lang="de-DE" sz="2400">
                  <a:latin typeface="Arial"/>
                </a:rPr>
                <a:t>SC ~ A</a:t>
              </a:r>
              <a:r>
                <a:rPr lang="de-DE" sz="2400" baseline="30000">
                  <a:latin typeface="Arial"/>
                </a:rPr>
                <a:t>2</a:t>
              </a:r>
            </a:p>
            <a:p>
              <a:r>
                <a:rPr lang="de-DE" sz="2400">
                  <a:latin typeface="Arial"/>
                </a:rPr>
                <a:t>2-photon resonance</a:t>
              </a:r>
            </a:p>
          </p:txBody>
        </p:sp>
      </p:grpSp>
      <p:sp>
        <p:nvSpPr>
          <p:cNvPr id="8" name="Rechteck 7"/>
          <p:cNvSpPr/>
          <p:nvPr/>
        </p:nvSpPr>
        <p:spPr>
          <a:xfrm>
            <a:off x="899592" y="4509120"/>
            <a:ext cx="5544616" cy="461665"/>
          </a:xfrm>
          <a:prstGeom prst="rect">
            <a:avLst/>
          </a:prstGeom>
        </p:spPr>
        <p:txBody>
          <a:bodyPr wrap="square">
            <a:spAutoFit/>
          </a:bodyPr>
          <a:lstStyle/>
          <a:p>
            <a:r>
              <a:rPr lang="de-DE" sz="2400"/>
              <a:t>... laser </a:t>
            </a:r>
            <a:r>
              <a:rPr lang="de-DE" sz="2400">
                <a:solidFill>
                  <a:srgbClr val="FF0000"/>
                </a:solidFill>
              </a:rPr>
              <a:t>lifts SC/CDW degeneracy</a:t>
            </a:r>
            <a:endParaRPr lang="de-DE" sz="2400"/>
          </a:p>
        </p:txBody>
      </p:sp>
      <p:grpSp>
        <p:nvGrpSpPr>
          <p:cNvPr id="24" name="Gruppierung 23"/>
          <p:cNvGrpSpPr/>
          <p:nvPr/>
        </p:nvGrpSpPr>
        <p:grpSpPr>
          <a:xfrm>
            <a:off x="6444208" y="4077072"/>
            <a:ext cx="2449545" cy="2376064"/>
            <a:chOff x="1402375" y="2420888"/>
            <a:chExt cx="2449545" cy="2376064"/>
          </a:xfrm>
        </p:grpSpPr>
        <p:sp>
          <p:nvSpPr>
            <p:cNvPr id="25" name="Oval 24"/>
            <p:cNvSpPr/>
            <p:nvPr/>
          </p:nvSpPr>
          <p:spPr>
            <a:xfrm>
              <a:off x="1402375" y="2996952"/>
              <a:ext cx="1800200" cy="180000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Arial"/>
              </a:endParaRPr>
            </a:p>
          </p:txBody>
        </p:sp>
        <p:cxnSp>
          <p:nvCxnSpPr>
            <p:cNvPr id="26" name="Gerade Verbindung mit Pfeil 25"/>
            <p:cNvCxnSpPr>
              <a:endCxn id="25" idx="7"/>
            </p:cNvCxnSpPr>
            <p:nvPr/>
          </p:nvCxnSpPr>
          <p:spPr>
            <a:xfrm flipV="1">
              <a:off x="2266471" y="3260556"/>
              <a:ext cx="672471" cy="672500"/>
            </a:xfrm>
            <a:prstGeom prst="straightConnector1">
              <a:avLst/>
            </a:prstGeom>
            <a:ln w="38100" cmpd="sng">
              <a:solidFill>
                <a:srgbClr val="1F497D"/>
              </a:solidFill>
              <a:tailEnd type="arrow"/>
            </a:ln>
          </p:spPr>
          <p:style>
            <a:lnRef idx="2">
              <a:schemeClr val="accent1"/>
            </a:lnRef>
            <a:fillRef idx="0">
              <a:schemeClr val="accent1"/>
            </a:fillRef>
            <a:effectRef idx="1">
              <a:schemeClr val="accent1"/>
            </a:effectRef>
            <a:fontRef idx="minor">
              <a:schemeClr val="tx1"/>
            </a:fontRef>
          </p:style>
        </p:cxnSp>
        <p:cxnSp>
          <p:nvCxnSpPr>
            <p:cNvPr id="28" name="Gerade Verbindung mit Pfeil 27"/>
            <p:cNvCxnSpPr/>
            <p:nvPr/>
          </p:nvCxnSpPr>
          <p:spPr>
            <a:xfrm flipV="1">
              <a:off x="2266471" y="3908628"/>
              <a:ext cx="1512168" cy="24428"/>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Gerade Verbindung mit Pfeil 28"/>
            <p:cNvCxnSpPr/>
            <p:nvPr/>
          </p:nvCxnSpPr>
          <p:spPr>
            <a:xfrm flipV="1">
              <a:off x="2266471" y="2420888"/>
              <a:ext cx="0" cy="1536596"/>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0" name="Textfeld 29"/>
            <p:cNvSpPr txBox="1"/>
            <p:nvPr/>
          </p:nvSpPr>
          <p:spPr>
            <a:xfrm>
              <a:off x="3346591" y="4005064"/>
              <a:ext cx="505329" cy="369332"/>
            </a:xfrm>
            <a:prstGeom prst="rect">
              <a:avLst/>
            </a:prstGeom>
            <a:noFill/>
          </p:spPr>
          <p:txBody>
            <a:bodyPr wrap="none" rtlCol="0">
              <a:spAutoFit/>
            </a:bodyPr>
            <a:lstStyle/>
            <a:p>
              <a:r>
                <a:rPr lang="de-DE"/>
                <a:t>SC</a:t>
              </a:r>
            </a:p>
          </p:txBody>
        </p:sp>
        <p:sp>
          <p:nvSpPr>
            <p:cNvPr id="31" name="Textfeld 30"/>
            <p:cNvSpPr txBox="1"/>
            <p:nvPr/>
          </p:nvSpPr>
          <p:spPr>
            <a:xfrm>
              <a:off x="1474383" y="2492896"/>
              <a:ext cx="736099" cy="369332"/>
            </a:xfrm>
            <a:prstGeom prst="rect">
              <a:avLst/>
            </a:prstGeom>
            <a:noFill/>
          </p:spPr>
          <p:txBody>
            <a:bodyPr wrap="none" rtlCol="0">
              <a:spAutoFit/>
            </a:bodyPr>
            <a:lstStyle/>
            <a:p>
              <a:r>
                <a:rPr lang="de-DE"/>
                <a:t>CDW</a:t>
              </a:r>
            </a:p>
          </p:txBody>
        </p:sp>
      </p:grpSp>
    </p:spTree>
    <p:extLst>
      <p:ext uri="{BB962C8B-B14F-4D97-AF65-F5344CB8AC3E}">
        <p14:creationId xmlns:p14="http://schemas.microsoft.com/office/powerpoint/2010/main" val="3749294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Pump-probe </a:t>
            </a:r>
            <a:r>
              <a:rPr lang="de-DE" dirty="0" err="1" smtClean="0"/>
              <a:t>spectroscopy</a:t>
            </a:r>
            <a:r>
              <a:rPr lang="de-DE" dirty="0" smtClean="0"/>
              <a:t> (1887)</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3</a:t>
            </a:fld>
            <a:endParaRPr lang="en-US">
              <a:solidFill>
                <a:prstClr val="black">
                  <a:tint val="75000"/>
                </a:prstClr>
              </a:solidFill>
            </a:endParaRPr>
          </a:p>
        </p:txBody>
      </p:sp>
      <p:sp>
        <p:nvSpPr>
          <p:cNvPr id="5" name="Inhaltsplatzhalter 2"/>
          <p:cNvSpPr>
            <a:spLocks noGrp="1"/>
          </p:cNvSpPr>
          <p:nvPr>
            <p:ph idx="1"/>
          </p:nvPr>
        </p:nvSpPr>
        <p:spPr>
          <a:xfrm>
            <a:off x="467544" y="1196752"/>
            <a:ext cx="8229600" cy="803347"/>
          </a:xfrm>
        </p:spPr>
        <p:txBody>
          <a:bodyPr>
            <a:normAutofit/>
          </a:bodyPr>
          <a:lstStyle/>
          <a:p>
            <a:r>
              <a:rPr lang="de-DE" sz="2000" dirty="0" err="1"/>
              <a:t>stroboscopic</a:t>
            </a:r>
            <a:r>
              <a:rPr lang="de-DE" sz="2000" dirty="0"/>
              <a:t> </a:t>
            </a:r>
            <a:r>
              <a:rPr lang="de-DE" sz="2000" dirty="0" err="1"/>
              <a:t>investigations</a:t>
            </a:r>
            <a:r>
              <a:rPr lang="de-DE" sz="2000" dirty="0"/>
              <a:t> </a:t>
            </a:r>
            <a:r>
              <a:rPr lang="de-DE" sz="2000" dirty="0" err="1"/>
              <a:t>of</a:t>
            </a:r>
            <a:r>
              <a:rPr lang="de-DE" sz="2000" dirty="0"/>
              <a:t> </a:t>
            </a:r>
            <a:r>
              <a:rPr lang="de-DE" sz="2000" dirty="0" err="1"/>
              <a:t>dynamic</a:t>
            </a:r>
            <a:r>
              <a:rPr lang="de-DE" sz="2000" dirty="0"/>
              <a:t> </a:t>
            </a:r>
            <a:r>
              <a:rPr lang="de-DE" sz="2000" dirty="0" err="1"/>
              <a:t>phenomena</a:t>
            </a:r>
            <a:endParaRPr lang="de-DE" sz="2000" dirty="0"/>
          </a:p>
        </p:txBody>
      </p:sp>
      <p:pic>
        <p:nvPicPr>
          <p:cNvPr id="6" name="Bild 5"/>
          <p:cNvPicPr>
            <a:picLocks noChangeAspect="1"/>
          </p:cNvPicPr>
          <p:nvPr/>
        </p:nvPicPr>
        <p:blipFill>
          <a:blip r:embed="rId4"/>
          <a:stretch>
            <a:fillRect/>
          </a:stretch>
        </p:blipFill>
        <p:spPr>
          <a:xfrm>
            <a:off x="4570299" y="2276872"/>
            <a:ext cx="4553945" cy="2821312"/>
          </a:xfrm>
          <a:prstGeom prst="rect">
            <a:avLst/>
          </a:prstGeom>
        </p:spPr>
      </p:pic>
      <p:sp>
        <p:nvSpPr>
          <p:cNvPr id="7" name="TextBox 29"/>
          <p:cNvSpPr txBox="1"/>
          <p:nvPr/>
        </p:nvSpPr>
        <p:spPr>
          <a:xfrm>
            <a:off x="7630288" y="5805264"/>
            <a:ext cx="1513712" cy="307777"/>
          </a:xfrm>
          <a:prstGeom prst="rect">
            <a:avLst/>
          </a:prstGeom>
          <a:noFill/>
        </p:spPr>
        <p:txBody>
          <a:bodyPr wrap="none" rtlCol="0">
            <a:spAutoFit/>
          </a:bodyPr>
          <a:lstStyle/>
          <a:p>
            <a:r>
              <a:rPr lang="en-US" sz="1400" i="1" dirty="0" smtClean="0">
                <a:solidFill>
                  <a:srgbClr val="008000"/>
                </a:solidFill>
                <a:latin typeface="Helvetica"/>
                <a:cs typeface="Helvetica"/>
              </a:rPr>
              <a:t>Muybridge 1887</a:t>
            </a:r>
            <a:endParaRPr lang="en-US" sz="1400" i="1" dirty="0">
              <a:solidFill>
                <a:srgbClr val="008000"/>
              </a:solidFill>
              <a:latin typeface="Helvetica"/>
              <a:cs typeface="Helvetica"/>
            </a:endParaRPr>
          </a:p>
        </p:txBody>
      </p:sp>
      <p:pic>
        <p:nvPicPr>
          <p:cNvPr id="8" name="Muybridge_race_horse_animate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512" y="2420888"/>
            <a:ext cx="4016153" cy="2677435"/>
          </a:xfrm>
          <a:prstGeom prst="rect">
            <a:avLst/>
          </a:prstGeom>
        </p:spPr>
      </p:pic>
    </p:spTree>
    <p:extLst>
      <p:ext uri="{BB962C8B-B14F-4D97-AF65-F5344CB8AC3E}">
        <p14:creationId xmlns:p14="http://schemas.microsoft.com/office/powerpoint/2010/main" val="866102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Driven SC/CDW </a:t>
            </a:r>
            <a:endParaRPr lang="de-DE" dirty="0"/>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30</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grpSp>
        <p:nvGrpSpPr>
          <p:cNvPr id="36" name="Gruppierung 35"/>
          <p:cNvGrpSpPr/>
          <p:nvPr/>
        </p:nvGrpSpPr>
        <p:grpSpPr>
          <a:xfrm>
            <a:off x="397289" y="548680"/>
            <a:ext cx="8033310" cy="5037243"/>
            <a:chOff x="397289" y="1015474"/>
            <a:chExt cx="8033310" cy="5037243"/>
          </a:xfrm>
        </p:grpSpPr>
        <p:sp>
          <p:nvSpPr>
            <p:cNvPr id="3" name="Textfeld 2"/>
            <p:cNvSpPr txBox="1"/>
            <p:nvPr/>
          </p:nvSpPr>
          <p:spPr>
            <a:xfrm>
              <a:off x="539552" y="1556792"/>
              <a:ext cx="2952328" cy="830997"/>
            </a:xfrm>
            <a:prstGeom prst="rect">
              <a:avLst/>
            </a:prstGeom>
            <a:noFill/>
          </p:spPr>
          <p:txBody>
            <a:bodyPr wrap="square" rtlCol="0">
              <a:spAutoFit/>
            </a:bodyPr>
            <a:lstStyle/>
            <a:p>
              <a:r>
                <a:rPr lang="de-DE" sz="2400">
                  <a:latin typeface="Arial"/>
                </a:rPr>
                <a:t>CDW ~ A</a:t>
              </a:r>
            </a:p>
            <a:p>
              <a:r>
                <a:rPr lang="de-DE" sz="2400">
                  <a:latin typeface="Arial"/>
                </a:rPr>
                <a:t>1-photon resonance</a:t>
              </a:r>
            </a:p>
          </p:txBody>
        </p:sp>
        <p:cxnSp>
          <p:nvCxnSpPr>
            <p:cNvPr id="6" name="Gerade Verbindung mit Pfeil 5"/>
            <p:cNvCxnSpPr/>
            <p:nvPr/>
          </p:nvCxnSpPr>
          <p:spPr>
            <a:xfrm>
              <a:off x="2162730" y="3212976"/>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feld 6"/>
            <p:cNvSpPr txBox="1"/>
            <p:nvPr/>
          </p:nvSpPr>
          <p:spPr>
            <a:xfrm>
              <a:off x="2306746" y="3429000"/>
              <a:ext cx="454271" cy="369332"/>
            </a:xfrm>
            <a:prstGeom prst="rect">
              <a:avLst/>
            </a:prstGeom>
            <a:noFill/>
          </p:spPr>
          <p:txBody>
            <a:bodyPr wrap="none" rtlCol="0">
              <a:spAutoFit/>
            </a:bodyPr>
            <a:lstStyle/>
            <a:p>
              <a:r>
                <a:rPr lang="de-DE">
                  <a:latin typeface="Arial"/>
                  <a:cs typeface="Arial"/>
                </a:rPr>
                <a:t>2</a:t>
              </a:r>
              <a:r>
                <a:rPr lang="de-DE">
                  <a:latin typeface="Symbol" charset="2"/>
                  <a:cs typeface="Symbol" charset="2"/>
                </a:rPr>
                <a:t>D</a:t>
              </a:r>
            </a:p>
          </p:txBody>
        </p:sp>
        <p:sp>
          <p:nvSpPr>
            <p:cNvPr id="10" name="Textfeld 9"/>
            <p:cNvSpPr txBox="1"/>
            <p:nvPr/>
          </p:nvSpPr>
          <p:spPr>
            <a:xfrm>
              <a:off x="650562" y="3429000"/>
              <a:ext cx="361961" cy="369332"/>
            </a:xfrm>
            <a:prstGeom prst="rect">
              <a:avLst/>
            </a:prstGeom>
            <a:noFill/>
          </p:spPr>
          <p:txBody>
            <a:bodyPr wrap="none" rtlCol="0">
              <a:spAutoFit/>
            </a:bodyPr>
            <a:lstStyle/>
            <a:p>
              <a:r>
                <a:rPr lang="de-DE">
                  <a:latin typeface="Symbol" charset="2"/>
                  <a:cs typeface="Symbol" charset="2"/>
                </a:rPr>
                <a:t>W</a:t>
              </a:r>
            </a:p>
          </p:txBody>
        </p:sp>
        <p:sp>
          <p:nvSpPr>
            <p:cNvPr id="12" name="Bogen 11"/>
            <p:cNvSpPr/>
            <p:nvPr/>
          </p:nvSpPr>
          <p:spPr>
            <a:xfrm rot="8015525">
              <a:off x="469297" y="1015474"/>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sp>
          <p:nvSpPr>
            <p:cNvPr id="13" name="Bogen 12"/>
            <p:cNvSpPr/>
            <p:nvPr/>
          </p:nvSpPr>
          <p:spPr>
            <a:xfrm rot="18711387">
              <a:off x="615567" y="3964485"/>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cxnSp>
          <p:nvCxnSpPr>
            <p:cNvPr id="14" name="Gerade Verbindung mit Pfeil 13"/>
            <p:cNvCxnSpPr/>
            <p:nvPr/>
          </p:nvCxnSpPr>
          <p:spPr>
            <a:xfrm>
              <a:off x="1226626" y="3212976"/>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Bogen 14"/>
            <p:cNvSpPr/>
            <p:nvPr/>
          </p:nvSpPr>
          <p:spPr>
            <a:xfrm rot="8015525">
              <a:off x="5473345" y="943466"/>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sp>
          <p:nvSpPr>
            <p:cNvPr id="16" name="Bogen 15"/>
            <p:cNvSpPr/>
            <p:nvPr/>
          </p:nvSpPr>
          <p:spPr>
            <a:xfrm rot="18711387">
              <a:off x="5619615" y="3892477"/>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cxnSp>
          <p:nvCxnSpPr>
            <p:cNvPr id="17" name="Gerade Verbindung mit Pfeil 16"/>
            <p:cNvCxnSpPr/>
            <p:nvPr/>
          </p:nvCxnSpPr>
          <p:spPr>
            <a:xfrm>
              <a:off x="7166778" y="3140968"/>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feld 17"/>
            <p:cNvSpPr txBox="1"/>
            <p:nvPr/>
          </p:nvSpPr>
          <p:spPr>
            <a:xfrm>
              <a:off x="7310794" y="3356992"/>
              <a:ext cx="454271" cy="369332"/>
            </a:xfrm>
            <a:prstGeom prst="rect">
              <a:avLst/>
            </a:prstGeom>
            <a:noFill/>
          </p:spPr>
          <p:txBody>
            <a:bodyPr wrap="none" rtlCol="0">
              <a:spAutoFit/>
            </a:bodyPr>
            <a:lstStyle/>
            <a:p>
              <a:r>
                <a:rPr lang="de-DE">
                  <a:latin typeface="Arial"/>
                  <a:cs typeface="Arial"/>
                </a:rPr>
                <a:t>2</a:t>
              </a:r>
              <a:r>
                <a:rPr lang="de-DE">
                  <a:latin typeface="Symbol" charset="2"/>
                  <a:cs typeface="Symbol" charset="2"/>
                </a:rPr>
                <a:t>D</a:t>
              </a:r>
            </a:p>
          </p:txBody>
        </p:sp>
        <p:cxnSp>
          <p:nvCxnSpPr>
            <p:cNvPr id="19" name="Gerade Verbindung mit Pfeil 18"/>
            <p:cNvCxnSpPr/>
            <p:nvPr/>
          </p:nvCxnSpPr>
          <p:spPr>
            <a:xfrm>
              <a:off x="6230674" y="3140968"/>
              <a:ext cx="0" cy="396000"/>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Gerade Verbindung mit Pfeil 19"/>
            <p:cNvCxnSpPr/>
            <p:nvPr/>
          </p:nvCxnSpPr>
          <p:spPr>
            <a:xfrm>
              <a:off x="6230674" y="3501008"/>
              <a:ext cx="0" cy="396000"/>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feld 20"/>
            <p:cNvSpPr txBox="1"/>
            <p:nvPr/>
          </p:nvSpPr>
          <p:spPr>
            <a:xfrm>
              <a:off x="5510594" y="3140968"/>
              <a:ext cx="361961" cy="369332"/>
            </a:xfrm>
            <a:prstGeom prst="rect">
              <a:avLst/>
            </a:prstGeom>
            <a:noFill/>
          </p:spPr>
          <p:txBody>
            <a:bodyPr wrap="none" rtlCol="0">
              <a:spAutoFit/>
            </a:bodyPr>
            <a:lstStyle/>
            <a:p>
              <a:r>
                <a:rPr lang="de-DE">
                  <a:latin typeface="Symbol" charset="2"/>
                  <a:cs typeface="Symbol" charset="2"/>
                </a:rPr>
                <a:t>W</a:t>
              </a:r>
            </a:p>
          </p:txBody>
        </p:sp>
        <p:sp>
          <p:nvSpPr>
            <p:cNvPr id="22" name="Textfeld 21"/>
            <p:cNvSpPr txBox="1"/>
            <p:nvPr/>
          </p:nvSpPr>
          <p:spPr>
            <a:xfrm>
              <a:off x="5510594" y="3501008"/>
              <a:ext cx="361961" cy="369332"/>
            </a:xfrm>
            <a:prstGeom prst="rect">
              <a:avLst/>
            </a:prstGeom>
            <a:noFill/>
          </p:spPr>
          <p:txBody>
            <a:bodyPr wrap="none" rtlCol="0">
              <a:spAutoFit/>
            </a:bodyPr>
            <a:lstStyle/>
            <a:p>
              <a:r>
                <a:rPr lang="de-DE">
                  <a:latin typeface="Symbol" charset="2"/>
                  <a:cs typeface="Symbol" charset="2"/>
                </a:rPr>
                <a:t>W</a:t>
              </a:r>
            </a:p>
          </p:txBody>
        </p:sp>
        <p:sp>
          <p:nvSpPr>
            <p:cNvPr id="23" name="Textfeld 22"/>
            <p:cNvSpPr txBox="1"/>
            <p:nvPr/>
          </p:nvSpPr>
          <p:spPr>
            <a:xfrm>
              <a:off x="5508104" y="1556792"/>
              <a:ext cx="2922495" cy="830997"/>
            </a:xfrm>
            <a:prstGeom prst="rect">
              <a:avLst/>
            </a:prstGeom>
            <a:noFill/>
          </p:spPr>
          <p:txBody>
            <a:bodyPr wrap="none" rtlCol="0">
              <a:spAutoFit/>
            </a:bodyPr>
            <a:lstStyle/>
            <a:p>
              <a:r>
                <a:rPr lang="de-DE" sz="2400">
                  <a:latin typeface="Arial"/>
                </a:rPr>
                <a:t>SC ~ A</a:t>
              </a:r>
              <a:r>
                <a:rPr lang="de-DE" sz="2400" baseline="30000">
                  <a:latin typeface="Arial"/>
                </a:rPr>
                <a:t>2</a:t>
              </a:r>
            </a:p>
            <a:p>
              <a:r>
                <a:rPr lang="de-DE" sz="2400">
                  <a:latin typeface="Arial"/>
                </a:rPr>
                <a:t>2-photon resonance</a:t>
              </a:r>
            </a:p>
          </p:txBody>
        </p:sp>
      </p:grpSp>
      <p:sp>
        <p:nvSpPr>
          <p:cNvPr id="8" name="Rechteck 7"/>
          <p:cNvSpPr/>
          <p:nvPr/>
        </p:nvSpPr>
        <p:spPr>
          <a:xfrm>
            <a:off x="899592" y="4509120"/>
            <a:ext cx="5544616" cy="830997"/>
          </a:xfrm>
          <a:prstGeom prst="rect">
            <a:avLst/>
          </a:prstGeom>
        </p:spPr>
        <p:txBody>
          <a:bodyPr wrap="square">
            <a:spAutoFit/>
          </a:bodyPr>
          <a:lstStyle/>
          <a:p>
            <a:r>
              <a:rPr lang="de-DE" sz="2400"/>
              <a:t>... laser </a:t>
            </a:r>
            <a:r>
              <a:rPr lang="de-DE" sz="2400">
                <a:solidFill>
                  <a:srgbClr val="FF0000"/>
                </a:solidFill>
              </a:rPr>
              <a:t>lifts SC/CDW degeneracy</a:t>
            </a:r>
            <a:endParaRPr lang="de-DE" sz="2400"/>
          </a:p>
          <a:p>
            <a:r>
              <a:rPr lang="de-DE" sz="2400"/>
              <a:t>... Goldstone-like </a:t>
            </a:r>
            <a:r>
              <a:rPr lang="de-DE" sz="2400">
                <a:solidFill>
                  <a:srgbClr val="FF0000"/>
                </a:solidFill>
              </a:rPr>
              <a:t>collective mode</a:t>
            </a:r>
            <a:r>
              <a:rPr lang="de-DE" sz="2400"/>
              <a:t>?</a:t>
            </a:r>
          </a:p>
        </p:txBody>
      </p:sp>
      <p:grpSp>
        <p:nvGrpSpPr>
          <p:cNvPr id="24" name="Gruppierung 23"/>
          <p:cNvGrpSpPr/>
          <p:nvPr/>
        </p:nvGrpSpPr>
        <p:grpSpPr>
          <a:xfrm>
            <a:off x="6444208" y="4077072"/>
            <a:ext cx="2449545" cy="2376064"/>
            <a:chOff x="1402375" y="2420888"/>
            <a:chExt cx="2449545" cy="2376064"/>
          </a:xfrm>
        </p:grpSpPr>
        <p:sp>
          <p:nvSpPr>
            <p:cNvPr id="25" name="Oval 24"/>
            <p:cNvSpPr/>
            <p:nvPr/>
          </p:nvSpPr>
          <p:spPr>
            <a:xfrm>
              <a:off x="1402375" y="2996952"/>
              <a:ext cx="1800200" cy="180000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Arial"/>
              </a:endParaRPr>
            </a:p>
          </p:txBody>
        </p:sp>
        <p:cxnSp>
          <p:nvCxnSpPr>
            <p:cNvPr id="26" name="Gerade Verbindung mit Pfeil 25"/>
            <p:cNvCxnSpPr>
              <a:endCxn id="25" idx="7"/>
            </p:cNvCxnSpPr>
            <p:nvPr/>
          </p:nvCxnSpPr>
          <p:spPr>
            <a:xfrm flipV="1">
              <a:off x="2266471" y="3260556"/>
              <a:ext cx="672471" cy="672500"/>
            </a:xfrm>
            <a:prstGeom prst="straightConnector1">
              <a:avLst/>
            </a:prstGeom>
            <a:ln w="38100" cmpd="sng">
              <a:solidFill>
                <a:srgbClr val="1F497D"/>
              </a:solidFill>
              <a:tailEnd type="arrow"/>
            </a:ln>
          </p:spPr>
          <p:style>
            <a:lnRef idx="2">
              <a:schemeClr val="accent1"/>
            </a:lnRef>
            <a:fillRef idx="0">
              <a:schemeClr val="accent1"/>
            </a:fillRef>
            <a:effectRef idx="1">
              <a:schemeClr val="accent1"/>
            </a:effectRef>
            <a:fontRef idx="minor">
              <a:schemeClr val="tx1"/>
            </a:fontRef>
          </p:style>
        </p:cxnSp>
        <p:cxnSp>
          <p:nvCxnSpPr>
            <p:cNvPr id="27" name="Gerade Verbindung mit Pfeil 26"/>
            <p:cNvCxnSpPr/>
            <p:nvPr/>
          </p:nvCxnSpPr>
          <p:spPr>
            <a:xfrm flipV="1">
              <a:off x="2266472" y="3429000"/>
              <a:ext cx="792087" cy="528484"/>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8" name="Gerade Verbindung mit Pfeil 27"/>
            <p:cNvCxnSpPr/>
            <p:nvPr/>
          </p:nvCxnSpPr>
          <p:spPr>
            <a:xfrm flipV="1">
              <a:off x="2266471" y="3908628"/>
              <a:ext cx="1512168" cy="24428"/>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Gerade Verbindung mit Pfeil 28"/>
            <p:cNvCxnSpPr/>
            <p:nvPr/>
          </p:nvCxnSpPr>
          <p:spPr>
            <a:xfrm flipV="1">
              <a:off x="2266471" y="2420888"/>
              <a:ext cx="0" cy="1536596"/>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0" name="Textfeld 29"/>
            <p:cNvSpPr txBox="1"/>
            <p:nvPr/>
          </p:nvSpPr>
          <p:spPr>
            <a:xfrm>
              <a:off x="3346591" y="4005064"/>
              <a:ext cx="505329" cy="369332"/>
            </a:xfrm>
            <a:prstGeom prst="rect">
              <a:avLst/>
            </a:prstGeom>
            <a:noFill/>
          </p:spPr>
          <p:txBody>
            <a:bodyPr wrap="none" rtlCol="0">
              <a:spAutoFit/>
            </a:bodyPr>
            <a:lstStyle/>
            <a:p>
              <a:r>
                <a:rPr lang="de-DE"/>
                <a:t>SC</a:t>
              </a:r>
            </a:p>
          </p:txBody>
        </p:sp>
        <p:sp>
          <p:nvSpPr>
            <p:cNvPr id="31" name="Textfeld 30"/>
            <p:cNvSpPr txBox="1"/>
            <p:nvPr/>
          </p:nvSpPr>
          <p:spPr>
            <a:xfrm>
              <a:off x="1474383" y="2492896"/>
              <a:ext cx="736099" cy="369332"/>
            </a:xfrm>
            <a:prstGeom prst="rect">
              <a:avLst/>
            </a:prstGeom>
            <a:noFill/>
          </p:spPr>
          <p:txBody>
            <a:bodyPr wrap="none" rtlCol="0">
              <a:spAutoFit/>
            </a:bodyPr>
            <a:lstStyle/>
            <a:p>
              <a:r>
                <a:rPr lang="de-DE"/>
                <a:t>CDW</a:t>
              </a:r>
            </a:p>
          </p:txBody>
        </p:sp>
        <p:cxnSp>
          <p:nvCxnSpPr>
            <p:cNvPr id="32" name="Gerade Verbindung mit Pfeil 31"/>
            <p:cNvCxnSpPr/>
            <p:nvPr/>
          </p:nvCxnSpPr>
          <p:spPr>
            <a:xfrm flipV="1">
              <a:off x="2266471" y="3140968"/>
              <a:ext cx="504056" cy="792088"/>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4946433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Competing orders</a:t>
            </a:r>
            <a:endParaRPr lang="de-DE" dirty="0"/>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31</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sp>
        <p:nvSpPr>
          <p:cNvPr id="6" name="Textfeld 5"/>
          <p:cNvSpPr txBox="1"/>
          <p:nvPr/>
        </p:nvSpPr>
        <p:spPr>
          <a:xfrm>
            <a:off x="323529" y="1340768"/>
            <a:ext cx="5256583" cy="3046988"/>
          </a:xfrm>
          <a:prstGeom prst="rect">
            <a:avLst/>
          </a:prstGeom>
          <a:noFill/>
        </p:spPr>
        <p:txBody>
          <a:bodyPr wrap="square" rtlCol="0">
            <a:spAutoFit/>
          </a:bodyPr>
          <a:lstStyle/>
          <a:p>
            <a:r>
              <a:rPr lang="de-DE" sz="2400">
                <a:solidFill>
                  <a:srgbClr val="000000"/>
                </a:solidFill>
                <a:latin typeface="Arial"/>
              </a:rPr>
              <a:t>- attractive -U Hubbard model</a:t>
            </a:r>
          </a:p>
          <a:p>
            <a:r>
              <a:rPr lang="de-DE" sz="2400">
                <a:solidFill>
                  <a:srgbClr val="000000"/>
                </a:solidFill>
                <a:latin typeface="Arial"/>
              </a:rPr>
              <a:t>- degeneracy of SC and CDW at perfect nesting</a:t>
            </a:r>
          </a:p>
          <a:p>
            <a:r>
              <a:rPr lang="de-DE" sz="2400">
                <a:solidFill>
                  <a:srgbClr val="000000"/>
                </a:solidFill>
                <a:latin typeface="Arial"/>
              </a:rPr>
              <a:t>- SO(4) symmetry (SC, CDW, eta pairing)</a:t>
            </a:r>
          </a:p>
          <a:p>
            <a:endParaRPr lang="de-DE" sz="2400">
              <a:solidFill>
                <a:srgbClr val="000000"/>
              </a:solidFill>
              <a:latin typeface="Arial"/>
            </a:endParaRPr>
          </a:p>
          <a:p>
            <a:endParaRPr lang="de-DE" sz="2400">
              <a:solidFill>
                <a:srgbClr val="000000"/>
              </a:solidFill>
              <a:latin typeface="Arial"/>
            </a:endParaRPr>
          </a:p>
          <a:p>
            <a:r>
              <a:rPr lang="de-DE" sz="2400">
                <a:solidFill>
                  <a:srgbClr val="000000"/>
                </a:solidFill>
                <a:latin typeface="Arial"/>
              </a:rPr>
              <a:t> </a:t>
            </a:r>
          </a:p>
        </p:txBody>
      </p:sp>
      <p:pic>
        <p:nvPicPr>
          <p:cNvPr id="3" name="Bild 2"/>
          <p:cNvPicPr>
            <a:picLocks noChangeAspect="1"/>
          </p:cNvPicPr>
          <p:nvPr/>
        </p:nvPicPr>
        <p:blipFill>
          <a:blip r:embed="rId2"/>
          <a:stretch>
            <a:fillRect/>
          </a:stretch>
        </p:blipFill>
        <p:spPr>
          <a:xfrm>
            <a:off x="179512" y="3429000"/>
            <a:ext cx="4680520" cy="580458"/>
          </a:xfrm>
          <a:prstGeom prst="rect">
            <a:avLst/>
          </a:prstGeom>
        </p:spPr>
      </p:pic>
      <p:pic>
        <p:nvPicPr>
          <p:cNvPr id="7" name="Bild 6"/>
          <p:cNvPicPr>
            <a:picLocks noChangeAspect="1"/>
          </p:cNvPicPr>
          <p:nvPr/>
        </p:nvPicPr>
        <p:blipFill>
          <a:blip r:embed="rId3"/>
          <a:stretch>
            <a:fillRect/>
          </a:stretch>
        </p:blipFill>
        <p:spPr>
          <a:xfrm>
            <a:off x="4932040" y="3561680"/>
            <a:ext cx="3924300" cy="2387600"/>
          </a:xfrm>
          <a:prstGeom prst="rect">
            <a:avLst/>
          </a:prstGeom>
        </p:spPr>
      </p:pic>
      <p:pic>
        <p:nvPicPr>
          <p:cNvPr id="8" name="Bild 7"/>
          <p:cNvPicPr>
            <a:picLocks noChangeAspect="1"/>
          </p:cNvPicPr>
          <p:nvPr/>
        </p:nvPicPr>
        <p:blipFill>
          <a:blip r:embed="rId4"/>
          <a:stretch>
            <a:fillRect/>
          </a:stretch>
        </p:blipFill>
        <p:spPr>
          <a:xfrm>
            <a:off x="3347864" y="4293096"/>
            <a:ext cx="1165110" cy="1562306"/>
          </a:xfrm>
          <a:prstGeom prst="rect">
            <a:avLst/>
          </a:prstGeom>
        </p:spPr>
      </p:pic>
      <p:pic>
        <p:nvPicPr>
          <p:cNvPr id="9" name="Bild 8"/>
          <p:cNvPicPr>
            <a:picLocks noChangeAspect="1"/>
          </p:cNvPicPr>
          <p:nvPr/>
        </p:nvPicPr>
        <p:blipFill rotWithShape="1">
          <a:blip r:embed="rId5"/>
          <a:srcRect l="24118" t="33481" r="30105" b="24401"/>
          <a:stretch/>
        </p:blipFill>
        <p:spPr>
          <a:xfrm>
            <a:off x="1979712" y="4293096"/>
            <a:ext cx="1220762" cy="1574296"/>
          </a:xfrm>
          <a:prstGeom prst="rect">
            <a:avLst/>
          </a:prstGeom>
        </p:spPr>
      </p:pic>
      <p:sp>
        <p:nvSpPr>
          <p:cNvPr id="10" name="Textfeld 9"/>
          <p:cNvSpPr txBox="1"/>
          <p:nvPr/>
        </p:nvSpPr>
        <p:spPr>
          <a:xfrm>
            <a:off x="107504" y="4748951"/>
            <a:ext cx="2160240" cy="1200329"/>
          </a:xfrm>
          <a:prstGeom prst="rect">
            <a:avLst/>
          </a:prstGeom>
          <a:noFill/>
        </p:spPr>
        <p:txBody>
          <a:bodyPr wrap="square" rtlCol="0">
            <a:spAutoFit/>
          </a:bodyPr>
          <a:lstStyle/>
          <a:p>
            <a:r>
              <a:rPr lang="de-DE"/>
              <a:t>C. N. Yang</a:t>
            </a:r>
          </a:p>
          <a:p>
            <a:r>
              <a:rPr lang="de-DE"/>
              <a:t>(1957 Nobel for parity violation in weak interaction)</a:t>
            </a:r>
          </a:p>
        </p:txBody>
      </p:sp>
      <p:sp>
        <p:nvSpPr>
          <p:cNvPr id="11" name="Textfeld 10"/>
          <p:cNvSpPr txBox="1"/>
          <p:nvPr/>
        </p:nvSpPr>
        <p:spPr>
          <a:xfrm>
            <a:off x="4499992" y="5025950"/>
            <a:ext cx="2160240" cy="923330"/>
          </a:xfrm>
          <a:prstGeom prst="rect">
            <a:avLst/>
          </a:prstGeom>
          <a:noFill/>
        </p:spPr>
        <p:txBody>
          <a:bodyPr wrap="square" rtlCol="0">
            <a:spAutoFit/>
          </a:bodyPr>
          <a:lstStyle/>
          <a:p>
            <a:r>
              <a:rPr lang="de-DE"/>
              <a:t>S.-C. Zhang</a:t>
            </a:r>
          </a:p>
          <a:p>
            <a:r>
              <a:rPr lang="de-DE"/>
              <a:t>(Topological Insulators)</a:t>
            </a:r>
          </a:p>
        </p:txBody>
      </p:sp>
      <p:grpSp>
        <p:nvGrpSpPr>
          <p:cNvPr id="12" name="Gruppierung 11"/>
          <p:cNvGrpSpPr/>
          <p:nvPr/>
        </p:nvGrpSpPr>
        <p:grpSpPr>
          <a:xfrm>
            <a:off x="5940152" y="1052736"/>
            <a:ext cx="2449545" cy="2376064"/>
            <a:chOff x="1402375" y="2420888"/>
            <a:chExt cx="2449545" cy="2376064"/>
          </a:xfrm>
        </p:grpSpPr>
        <p:sp>
          <p:nvSpPr>
            <p:cNvPr id="13" name="Oval 12"/>
            <p:cNvSpPr/>
            <p:nvPr/>
          </p:nvSpPr>
          <p:spPr>
            <a:xfrm>
              <a:off x="1402375" y="2996952"/>
              <a:ext cx="1800200" cy="180000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Arial"/>
              </a:endParaRPr>
            </a:p>
          </p:txBody>
        </p:sp>
        <p:cxnSp>
          <p:nvCxnSpPr>
            <p:cNvPr id="14" name="Gerade Verbindung mit Pfeil 13"/>
            <p:cNvCxnSpPr>
              <a:endCxn id="13" idx="7"/>
            </p:cNvCxnSpPr>
            <p:nvPr/>
          </p:nvCxnSpPr>
          <p:spPr>
            <a:xfrm flipV="1">
              <a:off x="2266471" y="3260556"/>
              <a:ext cx="672471" cy="672500"/>
            </a:xfrm>
            <a:prstGeom prst="straightConnector1">
              <a:avLst/>
            </a:prstGeom>
            <a:ln w="38100" cmpd="sng">
              <a:solidFill>
                <a:srgbClr val="1F497D"/>
              </a:solidFill>
              <a:tailEnd type="arrow"/>
            </a:ln>
          </p:spPr>
          <p:style>
            <a:lnRef idx="2">
              <a:schemeClr val="accent1"/>
            </a:lnRef>
            <a:fillRef idx="0">
              <a:schemeClr val="accent1"/>
            </a:fillRef>
            <a:effectRef idx="1">
              <a:schemeClr val="accent1"/>
            </a:effectRef>
            <a:fontRef idx="minor">
              <a:schemeClr val="tx1"/>
            </a:fontRef>
          </p:style>
        </p:cxnSp>
        <p:cxnSp>
          <p:nvCxnSpPr>
            <p:cNvPr id="15" name="Gerade Verbindung mit Pfeil 14"/>
            <p:cNvCxnSpPr/>
            <p:nvPr/>
          </p:nvCxnSpPr>
          <p:spPr>
            <a:xfrm flipV="1">
              <a:off x="2266471" y="3908628"/>
              <a:ext cx="1512168" cy="24428"/>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Gerade Verbindung mit Pfeil 15"/>
            <p:cNvCxnSpPr/>
            <p:nvPr/>
          </p:nvCxnSpPr>
          <p:spPr>
            <a:xfrm flipV="1">
              <a:off x="2266471" y="2420888"/>
              <a:ext cx="0" cy="1536596"/>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7" name="Textfeld 16"/>
            <p:cNvSpPr txBox="1"/>
            <p:nvPr/>
          </p:nvSpPr>
          <p:spPr>
            <a:xfrm>
              <a:off x="3346591" y="4005064"/>
              <a:ext cx="505329" cy="369332"/>
            </a:xfrm>
            <a:prstGeom prst="rect">
              <a:avLst/>
            </a:prstGeom>
            <a:noFill/>
          </p:spPr>
          <p:txBody>
            <a:bodyPr wrap="none" rtlCol="0">
              <a:spAutoFit/>
            </a:bodyPr>
            <a:lstStyle/>
            <a:p>
              <a:r>
                <a:rPr lang="de-DE"/>
                <a:t>SC</a:t>
              </a:r>
            </a:p>
          </p:txBody>
        </p:sp>
        <p:sp>
          <p:nvSpPr>
            <p:cNvPr id="18" name="Textfeld 17"/>
            <p:cNvSpPr txBox="1"/>
            <p:nvPr/>
          </p:nvSpPr>
          <p:spPr>
            <a:xfrm>
              <a:off x="1474383" y="2492896"/>
              <a:ext cx="736099" cy="369332"/>
            </a:xfrm>
            <a:prstGeom prst="rect">
              <a:avLst/>
            </a:prstGeom>
            <a:noFill/>
          </p:spPr>
          <p:txBody>
            <a:bodyPr wrap="none" rtlCol="0">
              <a:spAutoFit/>
            </a:bodyPr>
            <a:lstStyle/>
            <a:p>
              <a:r>
                <a:rPr lang="de-DE"/>
                <a:t>CDW</a:t>
              </a:r>
            </a:p>
          </p:txBody>
        </p:sp>
      </p:grpSp>
    </p:spTree>
    <p:extLst>
      <p:ext uri="{BB962C8B-B14F-4D97-AF65-F5344CB8AC3E}">
        <p14:creationId xmlns:p14="http://schemas.microsoft.com/office/powerpoint/2010/main" val="378257601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Simplistic Model</a:t>
            </a:r>
            <a:endParaRPr lang="de-DE" dirty="0"/>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32</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pic>
        <p:nvPicPr>
          <p:cNvPr id="3" name="Bild 2"/>
          <p:cNvPicPr>
            <a:picLocks noChangeAspect="1"/>
          </p:cNvPicPr>
          <p:nvPr/>
        </p:nvPicPr>
        <p:blipFill>
          <a:blip r:embed="rId2"/>
          <a:stretch>
            <a:fillRect/>
          </a:stretch>
        </p:blipFill>
        <p:spPr>
          <a:xfrm>
            <a:off x="2123728" y="1412776"/>
            <a:ext cx="4965700" cy="1193800"/>
          </a:xfrm>
          <a:prstGeom prst="rect">
            <a:avLst/>
          </a:prstGeom>
        </p:spPr>
      </p:pic>
      <p:pic>
        <p:nvPicPr>
          <p:cNvPr id="7" name="Bild 6"/>
          <p:cNvPicPr>
            <a:picLocks noChangeAspect="1"/>
          </p:cNvPicPr>
          <p:nvPr/>
        </p:nvPicPr>
        <p:blipFill>
          <a:blip r:embed="rId3"/>
          <a:stretch>
            <a:fillRect/>
          </a:stretch>
        </p:blipFill>
        <p:spPr>
          <a:xfrm>
            <a:off x="4283968" y="3501008"/>
            <a:ext cx="4481022" cy="1872208"/>
          </a:xfrm>
          <a:prstGeom prst="rect">
            <a:avLst/>
          </a:prstGeom>
        </p:spPr>
      </p:pic>
      <p:pic>
        <p:nvPicPr>
          <p:cNvPr id="8" name="Bild 7"/>
          <p:cNvPicPr>
            <a:picLocks noChangeAspect="1"/>
          </p:cNvPicPr>
          <p:nvPr/>
        </p:nvPicPr>
        <p:blipFill>
          <a:blip r:embed="rId4"/>
          <a:stretch>
            <a:fillRect/>
          </a:stretch>
        </p:blipFill>
        <p:spPr>
          <a:xfrm>
            <a:off x="1547664" y="3429000"/>
            <a:ext cx="2448272" cy="2173332"/>
          </a:xfrm>
          <a:prstGeom prst="rect">
            <a:avLst/>
          </a:prstGeom>
        </p:spPr>
      </p:pic>
      <p:sp>
        <p:nvSpPr>
          <p:cNvPr id="9" name="Textfeld 8"/>
          <p:cNvSpPr txBox="1"/>
          <p:nvPr/>
        </p:nvSpPr>
        <p:spPr>
          <a:xfrm>
            <a:off x="2195736" y="2780928"/>
            <a:ext cx="4734139" cy="461665"/>
          </a:xfrm>
          <a:prstGeom prst="rect">
            <a:avLst/>
          </a:prstGeom>
          <a:noFill/>
        </p:spPr>
        <p:txBody>
          <a:bodyPr wrap="none" rtlCol="0">
            <a:spAutoFit/>
          </a:bodyPr>
          <a:lstStyle/>
          <a:p>
            <a:r>
              <a:rPr lang="de-DE" sz="2400"/>
              <a:t>attractive U + mean-field decoupling</a:t>
            </a:r>
          </a:p>
        </p:txBody>
      </p:sp>
    </p:spTree>
    <p:extLst>
      <p:ext uri="{BB962C8B-B14F-4D97-AF65-F5344CB8AC3E}">
        <p14:creationId xmlns:p14="http://schemas.microsoft.com/office/powerpoint/2010/main" val="23083179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Mean-field Hamiltonian</a:t>
            </a:r>
            <a:endParaRPr lang="de-DE" dirty="0"/>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33</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pic>
        <p:nvPicPr>
          <p:cNvPr id="7" name="Bild 6"/>
          <p:cNvPicPr>
            <a:picLocks noChangeAspect="1"/>
          </p:cNvPicPr>
          <p:nvPr/>
        </p:nvPicPr>
        <p:blipFill>
          <a:blip r:embed="rId2"/>
          <a:stretch>
            <a:fillRect/>
          </a:stretch>
        </p:blipFill>
        <p:spPr>
          <a:xfrm>
            <a:off x="4283968" y="3501008"/>
            <a:ext cx="4481022" cy="1872208"/>
          </a:xfrm>
          <a:prstGeom prst="rect">
            <a:avLst/>
          </a:prstGeom>
        </p:spPr>
      </p:pic>
      <p:pic>
        <p:nvPicPr>
          <p:cNvPr id="8" name="Bild 7"/>
          <p:cNvPicPr>
            <a:picLocks noChangeAspect="1"/>
          </p:cNvPicPr>
          <p:nvPr/>
        </p:nvPicPr>
        <p:blipFill>
          <a:blip r:embed="rId3"/>
          <a:stretch>
            <a:fillRect/>
          </a:stretch>
        </p:blipFill>
        <p:spPr>
          <a:xfrm>
            <a:off x="1547664" y="3429000"/>
            <a:ext cx="2448272" cy="2173332"/>
          </a:xfrm>
          <a:prstGeom prst="rect">
            <a:avLst/>
          </a:prstGeom>
        </p:spPr>
      </p:pic>
      <p:pic>
        <p:nvPicPr>
          <p:cNvPr id="9" name="Bild 8"/>
          <p:cNvPicPr>
            <a:picLocks noChangeAspect="1"/>
          </p:cNvPicPr>
          <p:nvPr/>
        </p:nvPicPr>
        <p:blipFill>
          <a:blip r:embed="rId4"/>
          <a:stretch>
            <a:fillRect/>
          </a:stretch>
        </p:blipFill>
        <p:spPr>
          <a:xfrm>
            <a:off x="0" y="1340768"/>
            <a:ext cx="9144000" cy="1273740"/>
          </a:xfrm>
          <a:prstGeom prst="rect">
            <a:avLst/>
          </a:prstGeom>
        </p:spPr>
      </p:pic>
      <p:sp>
        <p:nvSpPr>
          <p:cNvPr id="3" name="Textfeld 2"/>
          <p:cNvSpPr txBox="1"/>
          <p:nvPr/>
        </p:nvSpPr>
        <p:spPr>
          <a:xfrm>
            <a:off x="3635896" y="2780928"/>
            <a:ext cx="3708317" cy="461665"/>
          </a:xfrm>
          <a:prstGeom prst="rect">
            <a:avLst/>
          </a:prstGeom>
          <a:noFill/>
        </p:spPr>
        <p:txBody>
          <a:bodyPr wrap="none" rtlCol="0">
            <a:spAutoFit/>
          </a:bodyPr>
          <a:lstStyle/>
          <a:p>
            <a:r>
              <a:rPr lang="de-DE" sz="2400"/>
              <a:t>4x4 matrix: SO(4) algebra</a:t>
            </a:r>
          </a:p>
        </p:txBody>
      </p:sp>
    </p:spTree>
    <p:extLst>
      <p:ext uri="{BB962C8B-B14F-4D97-AF65-F5344CB8AC3E}">
        <p14:creationId xmlns:p14="http://schemas.microsoft.com/office/powerpoint/2010/main" val="40346777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Mean-field equations</a:t>
            </a:r>
            <a:endParaRPr lang="de-DE" dirty="0"/>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34</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pic>
        <p:nvPicPr>
          <p:cNvPr id="3" name="Bild 2"/>
          <p:cNvPicPr>
            <a:picLocks noChangeAspect="1"/>
          </p:cNvPicPr>
          <p:nvPr/>
        </p:nvPicPr>
        <p:blipFill>
          <a:blip r:embed="rId2"/>
          <a:stretch>
            <a:fillRect/>
          </a:stretch>
        </p:blipFill>
        <p:spPr>
          <a:xfrm>
            <a:off x="1979712" y="1124744"/>
            <a:ext cx="4127500" cy="622300"/>
          </a:xfrm>
          <a:prstGeom prst="rect">
            <a:avLst/>
          </a:prstGeom>
        </p:spPr>
      </p:pic>
      <p:pic>
        <p:nvPicPr>
          <p:cNvPr id="7" name="Bild 6"/>
          <p:cNvPicPr>
            <a:picLocks noChangeAspect="1"/>
          </p:cNvPicPr>
          <p:nvPr/>
        </p:nvPicPr>
        <p:blipFill>
          <a:blip r:embed="rId3"/>
          <a:stretch>
            <a:fillRect/>
          </a:stretch>
        </p:blipFill>
        <p:spPr>
          <a:xfrm>
            <a:off x="2051720" y="1844824"/>
            <a:ext cx="3848100" cy="558800"/>
          </a:xfrm>
          <a:prstGeom prst="rect">
            <a:avLst/>
          </a:prstGeom>
        </p:spPr>
      </p:pic>
      <p:pic>
        <p:nvPicPr>
          <p:cNvPr id="8" name="Bild 7"/>
          <p:cNvPicPr>
            <a:picLocks noChangeAspect="1"/>
          </p:cNvPicPr>
          <p:nvPr/>
        </p:nvPicPr>
        <p:blipFill>
          <a:blip r:embed="rId4"/>
          <a:stretch>
            <a:fillRect/>
          </a:stretch>
        </p:blipFill>
        <p:spPr>
          <a:xfrm>
            <a:off x="0" y="2708920"/>
            <a:ext cx="9144000" cy="1424609"/>
          </a:xfrm>
          <a:prstGeom prst="rect">
            <a:avLst/>
          </a:prstGeom>
        </p:spPr>
      </p:pic>
      <p:sp>
        <p:nvSpPr>
          <p:cNvPr id="9" name="Textfeld 8"/>
          <p:cNvSpPr txBox="1"/>
          <p:nvPr/>
        </p:nvSpPr>
        <p:spPr>
          <a:xfrm>
            <a:off x="107504" y="4293096"/>
            <a:ext cx="7632848" cy="1569660"/>
          </a:xfrm>
          <a:prstGeom prst="rect">
            <a:avLst/>
          </a:prstGeom>
          <a:noFill/>
        </p:spPr>
        <p:txBody>
          <a:bodyPr wrap="square" rtlCol="0">
            <a:spAutoFit/>
          </a:bodyPr>
          <a:lstStyle/>
          <a:p>
            <a:r>
              <a:rPr lang="de-DE" sz="2400">
                <a:latin typeface="Arial"/>
                <a:cs typeface="Arial"/>
              </a:rPr>
              <a:t>nonlinear equations + self-consistency:</a:t>
            </a:r>
          </a:p>
          <a:p>
            <a:endParaRPr lang="de-DE" sz="2400">
              <a:latin typeface="Arial"/>
              <a:cs typeface="Arial"/>
            </a:endParaRPr>
          </a:p>
          <a:p>
            <a:endParaRPr lang="de-DE" sz="2400">
              <a:latin typeface="Arial"/>
              <a:cs typeface="Arial"/>
            </a:endParaRPr>
          </a:p>
          <a:p>
            <a:r>
              <a:rPr lang="de-DE" sz="2400">
                <a:latin typeface="Arial"/>
                <a:cs typeface="Arial"/>
              </a:rPr>
              <a:t> </a:t>
            </a:r>
          </a:p>
        </p:txBody>
      </p:sp>
      <p:pic>
        <p:nvPicPr>
          <p:cNvPr id="10" name="Bild 9"/>
          <p:cNvPicPr>
            <a:picLocks noChangeAspect="1"/>
          </p:cNvPicPr>
          <p:nvPr/>
        </p:nvPicPr>
        <p:blipFill>
          <a:blip r:embed="rId5"/>
          <a:stretch>
            <a:fillRect/>
          </a:stretch>
        </p:blipFill>
        <p:spPr>
          <a:xfrm>
            <a:off x="5508104" y="4293096"/>
            <a:ext cx="2232248" cy="1981567"/>
          </a:xfrm>
          <a:prstGeom prst="rect">
            <a:avLst/>
          </a:prstGeom>
        </p:spPr>
      </p:pic>
      <p:sp>
        <p:nvSpPr>
          <p:cNvPr id="6" name="Textfeld 5"/>
          <p:cNvSpPr txBox="1"/>
          <p:nvPr/>
        </p:nvSpPr>
        <p:spPr>
          <a:xfrm>
            <a:off x="5868144" y="2636912"/>
            <a:ext cx="3123271" cy="369332"/>
          </a:xfrm>
          <a:prstGeom prst="rect">
            <a:avLst/>
          </a:prstGeom>
          <a:noFill/>
        </p:spPr>
        <p:txBody>
          <a:bodyPr wrap="none" rtlCol="0">
            <a:spAutoFit/>
          </a:bodyPr>
          <a:lstStyle/>
          <a:p>
            <a:r>
              <a:rPr lang="de-DE">
                <a:solidFill>
                  <a:srgbClr val="FF0000"/>
                </a:solidFill>
              </a:rPr>
              <a:t>eta pairing provides coupling</a:t>
            </a:r>
          </a:p>
        </p:txBody>
      </p:sp>
    </p:spTree>
    <p:extLst>
      <p:ext uri="{BB962C8B-B14F-4D97-AF65-F5344CB8AC3E}">
        <p14:creationId xmlns:p14="http://schemas.microsoft.com/office/powerpoint/2010/main" val="3505525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Laser hits degenerate orders</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35</a:t>
            </a:fld>
            <a:endParaRPr lang="en-US">
              <a:solidFill>
                <a:prstClr val="black">
                  <a:tint val="75000"/>
                </a:prstClr>
              </a:solidFill>
            </a:endParaRPr>
          </a:p>
        </p:txBody>
      </p:sp>
    </p:spTree>
    <p:extLst>
      <p:ext uri="{BB962C8B-B14F-4D97-AF65-F5344CB8AC3E}">
        <p14:creationId xmlns:p14="http://schemas.microsoft.com/office/powerpoint/2010/main" val="20580739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Gap resonance – cw driving</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36</a:t>
            </a:fld>
            <a:endParaRPr lang="en-US">
              <a:solidFill>
                <a:prstClr val="black">
                  <a:tint val="75000"/>
                </a:prstClr>
              </a:solidFill>
            </a:endParaRPr>
          </a:p>
        </p:txBody>
      </p:sp>
      <p:sp>
        <p:nvSpPr>
          <p:cNvPr id="21" name="Textfeld 20"/>
          <p:cNvSpPr txBox="1"/>
          <p:nvPr/>
        </p:nvSpPr>
        <p:spPr>
          <a:xfrm>
            <a:off x="323528" y="1340768"/>
            <a:ext cx="2767404" cy="830997"/>
          </a:xfrm>
          <a:prstGeom prst="rect">
            <a:avLst/>
          </a:prstGeom>
          <a:noFill/>
        </p:spPr>
        <p:txBody>
          <a:bodyPr wrap="none" rtlCol="0">
            <a:spAutoFit/>
          </a:bodyPr>
          <a:lstStyle/>
          <a:p>
            <a:r>
              <a:rPr lang="de-DE" sz="2400"/>
              <a:t>Below resonance:</a:t>
            </a:r>
          </a:p>
          <a:p>
            <a:r>
              <a:rPr lang="de-DE" sz="2400"/>
              <a:t>SC down, CDW up</a:t>
            </a:r>
          </a:p>
        </p:txBody>
      </p:sp>
      <p:grpSp>
        <p:nvGrpSpPr>
          <p:cNvPr id="3" name="Gruppierung 2"/>
          <p:cNvGrpSpPr/>
          <p:nvPr/>
        </p:nvGrpSpPr>
        <p:grpSpPr>
          <a:xfrm>
            <a:off x="1402375" y="2420888"/>
            <a:ext cx="2449545" cy="2376064"/>
            <a:chOff x="1402375" y="2420888"/>
            <a:chExt cx="2449545" cy="2376064"/>
          </a:xfrm>
        </p:grpSpPr>
        <p:sp>
          <p:nvSpPr>
            <p:cNvPr id="5" name="Oval 4"/>
            <p:cNvSpPr/>
            <p:nvPr/>
          </p:nvSpPr>
          <p:spPr>
            <a:xfrm>
              <a:off x="1402375" y="2996952"/>
              <a:ext cx="1800200" cy="180000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Arial"/>
              </a:endParaRPr>
            </a:p>
          </p:txBody>
        </p:sp>
        <p:cxnSp>
          <p:nvCxnSpPr>
            <p:cNvPr id="7" name="Gerade Verbindung mit Pfeil 6"/>
            <p:cNvCxnSpPr>
              <a:endCxn id="5" idx="7"/>
            </p:cNvCxnSpPr>
            <p:nvPr/>
          </p:nvCxnSpPr>
          <p:spPr>
            <a:xfrm flipV="1">
              <a:off x="2266471" y="3260556"/>
              <a:ext cx="672471" cy="672500"/>
            </a:xfrm>
            <a:prstGeom prst="straightConnector1">
              <a:avLst/>
            </a:prstGeom>
            <a:ln w="38100" cmpd="sng">
              <a:solidFill>
                <a:srgbClr val="1F497D"/>
              </a:solidFill>
              <a:tailEnd type="arrow"/>
            </a:ln>
          </p:spPr>
          <p:style>
            <a:lnRef idx="2">
              <a:schemeClr val="accent1"/>
            </a:lnRef>
            <a:fillRef idx="0">
              <a:schemeClr val="accent1"/>
            </a:fillRef>
            <a:effectRef idx="1">
              <a:schemeClr val="accent1"/>
            </a:effectRef>
            <a:fontRef idx="minor">
              <a:schemeClr val="tx1"/>
            </a:fontRef>
          </p:style>
        </p:cxnSp>
        <p:cxnSp>
          <p:nvCxnSpPr>
            <p:cNvPr id="10" name="Gerade Verbindung mit Pfeil 9"/>
            <p:cNvCxnSpPr>
              <a:endCxn id="5" idx="1"/>
            </p:cNvCxnSpPr>
            <p:nvPr/>
          </p:nvCxnSpPr>
          <p:spPr>
            <a:xfrm flipH="1" flipV="1">
              <a:off x="1666008" y="3260556"/>
              <a:ext cx="600463" cy="696928"/>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2" name="Gerade Verbindung mit Pfeil 11"/>
            <p:cNvCxnSpPr/>
            <p:nvPr/>
          </p:nvCxnSpPr>
          <p:spPr>
            <a:xfrm flipV="1">
              <a:off x="2266471" y="3908628"/>
              <a:ext cx="1512168" cy="24428"/>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Gerade Verbindung mit Pfeil 13"/>
            <p:cNvCxnSpPr/>
            <p:nvPr/>
          </p:nvCxnSpPr>
          <p:spPr>
            <a:xfrm flipV="1">
              <a:off x="2266471" y="2420888"/>
              <a:ext cx="0" cy="1536596"/>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 name="Textfeld 15"/>
            <p:cNvSpPr txBox="1"/>
            <p:nvPr/>
          </p:nvSpPr>
          <p:spPr>
            <a:xfrm>
              <a:off x="3346591" y="4005064"/>
              <a:ext cx="505329" cy="369332"/>
            </a:xfrm>
            <a:prstGeom prst="rect">
              <a:avLst/>
            </a:prstGeom>
            <a:noFill/>
          </p:spPr>
          <p:txBody>
            <a:bodyPr wrap="none" rtlCol="0">
              <a:spAutoFit/>
            </a:bodyPr>
            <a:lstStyle/>
            <a:p>
              <a:r>
                <a:rPr lang="de-DE"/>
                <a:t>SC</a:t>
              </a:r>
            </a:p>
          </p:txBody>
        </p:sp>
        <p:sp>
          <p:nvSpPr>
            <p:cNvPr id="17" name="Textfeld 16"/>
            <p:cNvSpPr txBox="1"/>
            <p:nvPr/>
          </p:nvSpPr>
          <p:spPr>
            <a:xfrm>
              <a:off x="1474383" y="2492896"/>
              <a:ext cx="736099" cy="369332"/>
            </a:xfrm>
            <a:prstGeom prst="rect">
              <a:avLst/>
            </a:prstGeom>
            <a:noFill/>
          </p:spPr>
          <p:txBody>
            <a:bodyPr wrap="none" rtlCol="0">
              <a:spAutoFit/>
            </a:bodyPr>
            <a:lstStyle/>
            <a:p>
              <a:r>
                <a:rPr lang="de-DE"/>
                <a:t>CDW</a:t>
              </a:r>
            </a:p>
          </p:txBody>
        </p:sp>
        <p:cxnSp>
          <p:nvCxnSpPr>
            <p:cNvPr id="22" name="Gerade Verbindung mit Pfeil 21"/>
            <p:cNvCxnSpPr>
              <a:endCxn id="5" idx="0"/>
            </p:cNvCxnSpPr>
            <p:nvPr/>
          </p:nvCxnSpPr>
          <p:spPr>
            <a:xfrm flipV="1">
              <a:off x="2266471" y="2996952"/>
              <a:ext cx="0" cy="936104"/>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grpSp>
      <p:pic>
        <p:nvPicPr>
          <p:cNvPr id="6" name="Bild 5" descr="fig_below.pdf"/>
          <p:cNvPicPr>
            <a:picLocks noChangeAspect="1"/>
          </p:cNvPicPr>
          <p:nvPr/>
        </p:nvPicPr>
        <p:blipFill rotWithShape="1">
          <a:blip r:embed="rId2">
            <a:extLst>
              <a:ext uri="{28A0092B-C50C-407E-A947-70E740481C1C}">
                <a14:useLocalDpi xmlns:a14="http://schemas.microsoft.com/office/drawing/2010/main" val="0"/>
              </a:ext>
            </a:extLst>
          </a:blip>
          <a:srcRect t="25803"/>
          <a:stretch/>
        </p:blipFill>
        <p:spPr>
          <a:xfrm>
            <a:off x="4031672" y="1310124"/>
            <a:ext cx="5143500" cy="5088443"/>
          </a:xfrm>
          <a:prstGeom prst="rect">
            <a:avLst/>
          </a:prstGeom>
        </p:spPr>
      </p:pic>
    </p:spTree>
    <p:extLst>
      <p:ext uri="{BB962C8B-B14F-4D97-AF65-F5344CB8AC3E}">
        <p14:creationId xmlns:p14="http://schemas.microsoft.com/office/powerpoint/2010/main" val="199132973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Gap resonance – cw driving</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37</a:t>
            </a:fld>
            <a:endParaRPr lang="en-US">
              <a:solidFill>
                <a:prstClr val="black">
                  <a:tint val="75000"/>
                </a:prstClr>
              </a:solidFill>
            </a:endParaRPr>
          </a:p>
        </p:txBody>
      </p:sp>
      <p:sp>
        <p:nvSpPr>
          <p:cNvPr id="5" name="Oval 4"/>
          <p:cNvSpPr/>
          <p:nvPr/>
        </p:nvSpPr>
        <p:spPr>
          <a:xfrm>
            <a:off x="1402375" y="2996952"/>
            <a:ext cx="1800200" cy="180000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Arial"/>
            </a:endParaRPr>
          </a:p>
        </p:txBody>
      </p:sp>
      <p:cxnSp>
        <p:nvCxnSpPr>
          <p:cNvPr id="7" name="Gerade Verbindung mit Pfeil 6"/>
          <p:cNvCxnSpPr>
            <a:endCxn id="5" idx="7"/>
          </p:cNvCxnSpPr>
          <p:nvPr/>
        </p:nvCxnSpPr>
        <p:spPr>
          <a:xfrm flipV="1">
            <a:off x="2266471" y="3260556"/>
            <a:ext cx="672471" cy="672500"/>
          </a:xfrm>
          <a:prstGeom prst="straightConnector1">
            <a:avLst/>
          </a:prstGeom>
          <a:ln w="38100" cmpd="sng">
            <a:solidFill>
              <a:srgbClr val="1F497D"/>
            </a:solidFill>
            <a:tailEnd type="arrow"/>
          </a:ln>
        </p:spPr>
        <p:style>
          <a:lnRef idx="2">
            <a:schemeClr val="accent1"/>
          </a:lnRef>
          <a:fillRef idx="0">
            <a:schemeClr val="accent1"/>
          </a:fillRef>
          <a:effectRef idx="1">
            <a:schemeClr val="accent1"/>
          </a:effectRef>
          <a:fontRef idx="minor">
            <a:schemeClr val="tx1"/>
          </a:fontRef>
        </p:style>
      </p:cxnSp>
      <p:cxnSp>
        <p:nvCxnSpPr>
          <p:cNvPr id="12" name="Gerade Verbindung mit Pfeil 11"/>
          <p:cNvCxnSpPr/>
          <p:nvPr/>
        </p:nvCxnSpPr>
        <p:spPr>
          <a:xfrm flipV="1">
            <a:off x="2266471" y="3908628"/>
            <a:ext cx="1512168" cy="24428"/>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Gerade Verbindung mit Pfeil 13"/>
          <p:cNvCxnSpPr/>
          <p:nvPr/>
        </p:nvCxnSpPr>
        <p:spPr>
          <a:xfrm flipV="1">
            <a:off x="2266471" y="2420888"/>
            <a:ext cx="0" cy="1536596"/>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 name="Textfeld 15"/>
          <p:cNvSpPr txBox="1"/>
          <p:nvPr/>
        </p:nvSpPr>
        <p:spPr>
          <a:xfrm>
            <a:off x="3346591" y="4005064"/>
            <a:ext cx="505329" cy="369332"/>
          </a:xfrm>
          <a:prstGeom prst="rect">
            <a:avLst/>
          </a:prstGeom>
          <a:noFill/>
        </p:spPr>
        <p:txBody>
          <a:bodyPr wrap="none" rtlCol="0">
            <a:spAutoFit/>
          </a:bodyPr>
          <a:lstStyle/>
          <a:p>
            <a:r>
              <a:rPr lang="de-DE"/>
              <a:t>SC</a:t>
            </a:r>
          </a:p>
        </p:txBody>
      </p:sp>
      <p:sp>
        <p:nvSpPr>
          <p:cNvPr id="17" name="Textfeld 16"/>
          <p:cNvSpPr txBox="1"/>
          <p:nvPr/>
        </p:nvSpPr>
        <p:spPr>
          <a:xfrm>
            <a:off x="1474383" y="2492896"/>
            <a:ext cx="736099" cy="369332"/>
          </a:xfrm>
          <a:prstGeom prst="rect">
            <a:avLst/>
          </a:prstGeom>
          <a:noFill/>
        </p:spPr>
        <p:txBody>
          <a:bodyPr wrap="none" rtlCol="0">
            <a:spAutoFit/>
          </a:bodyPr>
          <a:lstStyle/>
          <a:p>
            <a:r>
              <a:rPr lang="de-DE"/>
              <a:t>CDW</a:t>
            </a:r>
          </a:p>
        </p:txBody>
      </p:sp>
      <p:cxnSp>
        <p:nvCxnSpPr>
          <p:cNvPr id="18" name="Gerade Verbindung mit Pfeil 17"/>
          <p:cNvCxnSpPr>
            <a:endCxn id="5" idx="5"/>
          </p:cNvCxnSpPr>
          <p:nvPr/>
        </p:nvCxnSpPr>
        <p:spPr>
          <a:xfrm>
            <a:off x="2266471" y="3933056"/>
            <a:ext cx="672471" cy="600292"/>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1" name="Textfeld 20"/>
          <p:cNvSpPr txBox="1"/>
          <p:nvPr/>
        </p:nvSpPr>
        <p:spPr>
          <a:xfrm>
            <a:off x="323528" y="1340768"/>
            <a:ext cx="2780228" cy="830997"/>
          </a:xfrm>
          <a:prstGeom prst="rect">
            <a:avLst/>
          </a:prstGeom>
          <a:noFill/>
        </p:spPr>
        <p:txBody>
          <a:bodyPr wrap="none" rtlCol="0">
            <a:spAutoFit/>
          </a:bodyPr>
          <a:lstStyle/>
          <a:p>
            <a:r>
              <a:rPr lang="de-DE" sz="2400"/>
              <a:t>Above resonance:</a:t>
            </a:r>
          </a:p>
          <a:p>
            <a:r>
              <a:rPr lang="de-DE" sz="2400"/>
              <a:t>SC up, CDW down</a:t>
            </a:r>
          </a:p>
        </p:txBody>
      </p:sp>
      <p:cxnSp>
        <p:nvCxnSpPr>
          <p:cNvPr id="15" name="Gerade Verbindung mit Pfeil 14"/>
          <p:cNvCxnSpPr/>
          <p:nvPr/>
        </p:nvCxnSpPr>
        <p:spPr>
          <a:xfrm flipV="1">
            <a:off x="2266471" y="3933056"/>
            <a:ext cx="936104" cy="0"/>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pic>
        <p:nvPicPr>
          <p:cNvPr id="3" name="Bild 2" descr="fig_above.pdf"/>
          <p:cNvPicPr>
            <a:picLocks noChangeAspect="1"/>
          </p:cNvPicPr>
          <p:nvPr/>
        </p:nvPicPr>
        <p:blipFill rotWithShape="1">
          <a:blip r:embed="rId2">
            <a:extLst>
              <a:ext uri="{28A0092B-C50C-407E-A947-70E740481C1C}">
                <a14:useLocalDpi xmlns:a14="http://schemas.microsoft.com/office/drawing/2010/main" val="0"/>
              </a:ext>
            </a:extLst>
          </a:blip>
          <a:srcRect t="25803"/>
          <a:stretch/>
        </p:blipFill>
        <p:spPr>
          <a:xfrm>
            <a:off x="4037012" y="1310124"/>
            <a:ext cx="5143500" cy="5088443"/>
          </a:xfrm>
          <a:prstGeom prst="rect">
            <a:avLst/>
          </a:prstGeom>
        </p:spPr>
      </p:pic>
    </p:spTree>
    <p:extLst>
      <p:ext uri="{BB962C8B-B14F-4D97-AF65-F5344CB8AC3E}">
        <p14:creationId xmlns:p14="http://schemas.microsoft.com/office/powerpoint/2010/main" val="243534265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Gap resonance – cw driving</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38</a:t>
            </a:fld>
            <a:endParaRPr lang="en-US">
              <a:solidFill>
                <a:prstClr val="black">
                  <a:tint val="75000"/>
                </a:prstClr>
              </a:solidFill>
            </a:endParaRPr>
          </a:p>
        </p:txBody>
      </p:sp>
      <p:sp>
        <p:nvSpPr>
          <p:cNvPr id="5" name="Oval 4"/>
          <p:cNvSpPr/>
          <p:nvPr/>
        </p:nvSpPr>
        <p:spPr>
          <a:xfrm>
            <a:off x="1402375" y="2996952"/>
            <a:ext cx="1800200" cy="180000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Arial"/>
            </a:endParaRPr>
          </a:p>
        </p:txBody>
      </p:sp>
      <p:cxnSp>
        <p:nvCxnSpPr>
          <p:cNvPr id="7" name="Gerade Verbindung mit Pfeil 6"/>
          <p:cNvCxnSpPr>
            <a:endCxn id="5" idx="7"/>
          </p:cNvCxnSpPr>
          <p:nvPr/>
        </p:nvCxnSpPr>
        <p:spPr>
          <a:xfrm flipV="1">
            <a:off x="2266471" y="3260556"/>
            <a:ext cx="672471" cy="672500"/>
          </a:xfrm>
          <a:prstGeom prst="straightConnector1">
            <a:avLst/>
          </a:prstGeom>
          <a:ln w="38100" cmpd="sng">
            <a:solidFill>
              <a:srgbClr val="1F497D"/>
            </a:solidFill>
            <a:tailEnd type="arrow"/>
          </a:ln>
        </p:spPr>
        <p:style>
          <a:lnRef idx="2">
            <a:schemeClr val="accent1"/>
          </a:lnRef>
          <a:fillRef idx="0">
            <a:schemeClr val="accent1"/>
          </a:fillRef>
          <a:effectRef idx="1">
            <a:schemeClr val="accent1"/>
          </a:effectRef>
          <a:fontRef idx="minor">
            <a:schemeClr val="tx1"/>
          </a:fontRef>
        </p:style>
      </p:cxnSp>
      <p:cxnSp>
        <p:nvCxnSpPr>
          <p:cNvPr id="12" name="Gerade Verbindung mit Pfeil 11"/>
          <p:cNvCxnSpPr/>
          <p:nvPr/>
        </p:nvCxnSpPr>
        <p:spPr>
          <a:xfrm flipV="1">
            <a:off x="2266471" y="3908628"/>
            <a:ext cx="1512168" cy="24428"/>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Gerade Verbindung mit Pfeil 13"/>
          <p:cNvCxnSpPr/>
          <p:nvPr/>
        </p:nvCxnSpPr>
        <p:spPr>
          <a:xfrm flipV="1">
            <a:off x="2266471" y="2420888"/>
            <a:ext cx="0" cy="1536596"/>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 name="Textfeld 15"/>
          <p:cNvSpPr txBox="1"/>
          <p:nvPr/>
        </p:nvSpPr>
        <p:spPr>
          <a:xfrm>
            <a:off x="3346591" y="4005064"/>
            <a:ext cx="505329" cy="369332"/>
          </a:xfrm>
          <a:prstGeom prst="rect">
            <a:avLst/>
          </a:prstGeom>
          <a:noFill/>
        </p:spPr>
        <p:txBody>
          <a:bodyPr wrap="none" rtlCol="0">
            <a:spAutoFit/>
          </a:bodyPr>
          <a:lstStyle/>
          <a:p>
            <a:r>
              <a:rPr lang="de-DE"/>
              <a:t>SC</a:t>
            </a:r>
          </a:p>
        </p:txBody>
      </p:sp>
      <p:sp>
        <p:nvSpPr>
          <p:cNvPr id="17" name="Textfeld 16"/>
          <p:cNvSpPr txBox="1"/>
          <p:nvPr/>
        </p:nvSpPr>
        <p:spPr>
          <a:xfrm>
            <a:off x="1474383" y="2492896"/>
            <a:ext cx="736099" cy="369332"/>
          </a:xfrm>
          <a:prstGeom prst="rect">
            <a:avLst/>
          </a:prstGeom>
          <a:noFill/>
        </p:spPr>
        <p:txBody>
          <a:bodyPr wrap="none" rtlCol="0">
            <a:spAutoFit/>
          </a:bodyPr>
          <a:lstStyle/>
          <a:p>
            <a:r>
              <a:rPr lang="de-DE"/>
              <a:t>CDW</a:t>
            </a:r>
          </a:p>
        </p:txBody>
      </p:sp>
      <p:cxnSp>
        <p:nvCxnSpPr>
          <p:cNvPr id="18" name="Gerade Verbindung mit Pfeil 17"/>
          <p:cNvCxnSpPr>
            <a:endCxn id="5" idx="5"/>
          </p:cNvCxnSpPr>
          <p:nvPr/>
        </p:nvCxnSpPr>
        <p:spPr>
          <a:xfrm>
            <a:off x="2266471" y="3933056"/>
            <a:ext cx="672471" cy="600292"/>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1" name="Textfeld 20"/>
          <p:cNvSpPr txBox="1"/>
          <p:nvPr/>
        </p:nvSpPr>
        <p:spPr>
          <a:xfrm>
            <a:off x="323528" y="1340768"/>
            <a:ext cx="2780228" cy="830997"/>
          </a:xfrm>
          <a:prstGeom prst="rect">
            <a:avLst/>
          </a:prstGeom>
          <a:noFill/>
        </p:spPr>
        <p:txBody>
          <a:bodyPr wrap="none" rtlCol="0">
            <a:spAutoFit/>
          </a:bodyPr>
          <a:lstStyle/>
          <a:p>
            <a:r>
              <a:rPr lang="de-DE" sz="2400"/>
              <a:t>Above resonance:</a:t>
            </a:r>
          </a:p>
          <a:p>
            <a:r>
              <a:rPr lang="de-DE" sz="2400"/>
              <a:t>SC up, CDW down</a:t>
            </a:r>
          </a:p>
        </p:txBody>
      </p:sp>
      <p:cxnSp>
        <p:nvCxnSpPr>
          <p:cNvPr id="15" name="Gerade Verbindung mit Pfeil 14"/>
          <p:cNvCxnSpPr/>
          <p:nvPr/>
        </p:nvCxnSpPr>
        <p:spPr>
          <a:xfrm flipV="1">
            <a:off x="2266471" y="3933056"/>
            <a:ext cx="936104" cy="0"/>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pic>
        <p:nvPicPr>
          <p:cNvPr id="3" name="Bild 2" descr="fig_above.pdf"/>
          <p:cNvPicPr>
            <a:picLocks noChangeAspect="1"/>
          </p:cNvPicPr>
          <p:nvPr/>
        </p:nvPicPr>
        <p:blipFill rotWithShape="1">
          <a:blip r:embed="rId2">
            <a:extLst>
              <a:ext uri="{28A0092B-C50C-407E-A947-70E740481C1C}">
                <a14:useLocalDpi xmlns:a14="http://schemas.microsoft.com/office/drawing/2010/main" val="0"/>
              </a:ext>
            </a:extLst>
          </a:blip>
          <a:srcRect t="25803"/>
          <a:stretch/>
        </p:blipFill>
        <p:spPr>
          <a:xfrm>
            <a:off x="4037012" y="1310124"/>
            <a:ext cx="5143500" cy="5088443"/>
          </a:xfrm>
          <a:prstGeom prst="rect">
            <a:avLst/>
          </a:prstGeom>
        </p:spPr>
      </p:pic>
      <p:pic>
        <p:nvPicPr>
          <p:cNvPr id="8" name="Bild 7" descr="fig_eta_above.pdf"/>
          <p:cNvPicPr>
            <a:picLocks noChangeAspect="1"/>
          </p:cNvPicPr>
          <p:nvPr/>
        </p:nvPicPr>
        <p:blipFill rotWithShape="1">
          <a:blip r:embed="rId3">
            <a:extLst>
              <a:ext uri="{28A0092B-C50C-407E-A947-70E740481C1C}">
                <a14:useLocalDpi xmlns:a14="http://schemas.microsoft.com/office/drawing/2010/main" val="0"/>
              </a:ext>
            </a:extLst>
          </a:blip>
          <a:srcRect t="64197" r="22298"/>
          <a:stretch/>
        </p:blipFill>
        <p:spPr>
          <a:xfrm>
            <a:off x="1043608" y="4797152"/>
            <a:ext cx="2821632" cy="1733475"/>
          </a:xfrm>
          <a:prstGeom prst="rect">
            <a:avLst/>
          </a:prstGeom>
          <a:solidFill>
            <a:schemeClr val="bg1"/>
          </a:solidFill>
          <a:ln>
            <a:solidFill>
              <a:srgbClr val="FF0000"/>
            </a:solidFill>
          </a:ln>
        </p:spPr>
      </p:pic>
      <p:sp>
        <p:nvSpPr>
          <p:cNvPr id="9" name="Textfeld 8"/>
          <p:cNvSpPr txBox="1"/>
          <p:nvPr/>
        </p:nvSpPr>
        <p:spPr>
          <a:xfrm>
            <a:off x="35496" y="4725144"/>
            <a:ext cx="2388319" cy="276999"/>
          </a:xfrm>
          <a:prstGeom prst="rect">
            <a:avLst/>
          </a:prstGeom>
          <a:noFill/>
        </p:spPr>
        <p:txBody>
          <a:bodyPr wrap="none" rtlCol="0">
            <a:spAutoFit/>
          </a:bodyPr>
          <a:lstStyle/>
          <a:p>
            <a:r>
              <a:rPr lang="de-DE" sz="1200"/>
              <a:t>imaginary in gauge where SC is real</a:t>
            </a:r>
          </a:p>
        </p:txBody>
      </p:sp>
    </p:spTree>
    <p:extLst>
      <p:ext uri="{BB962C8B-B14F-4D97-AF65-F5344CB8AC3E}">
        <p14:creationId xmlns:p14="http://schemas.microsoft.com/office/powerpoint/2010/main" val="242233477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Gap resonance – cw driving</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39</a:t>
            </a:fld>
            <a:endParaRPr lang="en-US">
              <a:solidFill>
                <a:prstClr val="black">
                  <a:tint val="75000"/>
                </a:prstClr>
              </a:solidFill>
            </a:endParaRPr>
          </a:p>
        </p:txBody>
      </p:sp>
      <p:pic>
        <p:nvPicPr>
          <p:cNvPr id="6" name="Bild 5" descr="resonance.pdf"/>
          <p:cNvPicPr>
            <a:picLocks noChangeAspect="1"/>
          </p:cNvPicPr>
          <p:nvPr/>
        </p:nvPicPr>
        <p:blipFill rotWithShape="1">
          <a:blip r:embed="rId2">
            <a:extLst>
              <a:ext uri="{28A0092B-C50C-407E-A947-70E740481C1C}">
                <a14:useLocalDpi xmlns:a14="http://schemas.microsoft.com/office/drawing/2010/main" val="0"/>
              </a:ext>
            </a:extLst>
          </a:blip>
          <a:srcRect l="46001" t="19351" b="6609"/>
          <a:stretch/>
        </p:blipFill>
        <p:spPr>
          <a:xfrm>
            <a:off x="323528" y="1268760"/>
            <a:ext cx="7128792" cy="4878754"/>
          </a:xfrm>
          <a:prstGeom prst="rect">
            <a:avLst/>
          </a:prstGeom>
        </p:spPr>
      </p:pic>
      <p:sp>
        <p:nvSpPr>
          <p:cNvPr id="19" name="Textfeld 18"/>
          <p:cNvSpPr txBox="1"/>
          <p:nvPr/>
        </p:nvSpPr>
        <p:spPr>
          <a:xfrm>
            <a:off x="5724128" y="2780928"/>
            <a:ext cx="3240360" cy="3046988"/>
          </a:xfrm>
          <a:prstGeom prst="rect">
            <a:avLst/>
          </a:prstGeom>
          <a:noFill/>
        </p:spPr>
        <p:txBody>
          <a:bodyPr wrap="square" rtlCol="0">
            <a:spAutoFit/>
          </a:bodyPr>
          <a:lstStyle/>
          <a:p>
            <a:r>
              <a:rPr lang="de-DE" sz="2400"/>
              <a:t>oscillation frequency set by light-induced eta pairing amplitude, which gives „mass“ to collective mode</a:t>
            </a:r>
          </a:p>
          <a:p>
            <a:endParaRPr lang="de-DE" sz="2400"/>
          </a:p>
          <a:p>
            <a:r>
              <a:rPr lang="de-DE" sz="2400"/>
              <a:t>resonant behavior at </a:t>
            </a:r>
            <a:r>
              <a:rPr lang="de-DE" sz="2400">
                <a:solidFill>
                  <a:srgbClr val="FF0000"/>
                </a:solidFill>
                <a:latin typeface="Symbol" charset="2"/>
                <a:cs typeface="Symbol" charset="2"/>
              </a:rPr>
              <a:t>W</a:t>
            </a:r>
            <a:r>
              <a:rPr lang="de-DE" sz="2400">
                <a:solidFill>
                  <a:srgbClr val="FF0000"/>
                </a:solidFill>
              </a:rPr>
              <a:t>=2</a:t>
            </a:r>
            <a:r>
              <a:rPr lang="de-DE" sz="2400">
                <a:solidFill>
                  <a:srgbClr val="FF0000"/>
                </a:solidFill>
                <a:latin typeface="Symbol" charset="2"/>
                <a:cs typeface="Symbol" charset="2"/>
              </a:rPr>
              <a:t>D</a:t>
            </a:r>
          </a:p>
        </p:txBody>
      </p:sp>
    </p:spTree>
    <p:extLst>
      <p:ext uri="{BB962C8B-B14F-4D97-AF65-F5344CB8AC3E}">
        <p14:creationId xmlns:p14="http://schemas.microsoft.com/office/powerpoint/2010/main" val="23003569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Pump-probe </a:t>
            </a:r>
            <a:r>
              <a:rPr lang="de-DE" dirty="0" err="1" smtClean="0"/>
              <a:t>spectroscopy</a:t>
            </a:r>
            <a:r>
              <a:rPr lang="de-DE" dirty="0" smtClean="0"/>
              <a:t> (</a:t>
            </a:r>
            <a:r>
              <a:rPr lang="de-DE" dirty="0" err="1" smtClean="0"/>
              <a:t>today</a:t>
            </a:r>
            <a:r>
              <a:rPr lang="de-DE" dirty="0" smtClean="0"/>
              <a:t>)</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4</a:t>
            </a:fld>
            <a:endParaRPr lang="en-US">
              <a:solidFill>
                <a:prstClr val="black">
                  <a:tint val="75000"/>
                </a:prstClr>
              </a:solidFill>
            </a:endParaRPr>
          </a:p>
        </p:txBody>
      </p:sp>
      <p:sp>
        <p:nvSpPr>
          <p:cNvPr id="5" name="Inhaltsplatzhalter 2"/>
          <p:cNvSpPr>
            <a:spLocks noGrp="1"/>
          </p:cNvSpPr>
          <p:nvPr>
            <p:ph idx="1"/>
          </p:nvPr>
        </p:nvSpPr>
        <p:spPr>
          <a:xfrm>
            <a:off x="467544" y="1196752"/>
            <a:ext cx="8229600" cy="803347"/>
          </a:xfrm>
        </p:spPr>
        <p:txBody>
          <a:bodyPr>
            <a:normAutofit/>
          </a:bodyPr>
          <a:lstStyle/>
          <a:p>
            <a:r>
              <a:rPr lang="de-DE" sz="2000" dirty="0" err="1"/>
              <a:t>stroboscopic</a:t>
            </a:r>
            <a:r>
              <a:rPr lang="de-DE" sz="2000" dirty="0"/>
              <a:t> </a:t>
            </a:r>
            <a:r>
              <a:rPr lang="de-DE" sz="2000" dirty="0" err="1"/>
              <a:t>investigations</a:t>
            </a:r>
            <a:r>
              <a:rPr lang="de-DE" sz="2000" dirty="0"/>
              <a:t> </a:t>
            </a:r>
            <a:r>
              <a:rPr lang="de-DE" sz="2000" dirty="0" err="1"/>
              <a:t>of</a:t>
            </a:r>
            <a:r>
              <a:rPr lang="de-DE" sz="2000" dirty="0"/>
              <a:t> </a:t>
            </a:r>
            <a:r>
              <a:rPr lang="de-DE" sz="2000" dirty="0" err="1"/>
              <a:t>dynamic</a:t>
            </a:r>
            <a:r>
              <a:rPr lang="de-DE" sz="2000" dirty="0"/>
              <a:t> </a:t>
            </a:r>
            <a:r>
              <a:rPr lang="de-DE" sz="2000" dirty="0" err="1"/>
              <a:t>phenomena</a:t>
            </a:r>
            <a:endParaRPr lang="de-DE" sz="2000" dirty="0"/>
          </a:p>
        </p:txBody>
      </p:sp>
      <p:pic>
        <p:nvPicPr>
          <p:cNvPr id="9" name="Picture 28"/>
          <p:cNvPicPr>
            <a:picLocks noChangeAspect="1"/>
          </p:cNvPicPr>
          <p:nvPr/>
        </p:nvPicPr>
        <p:blipFill>
          <a:blip r:embed="rId4" cstate="print"/>
          <a:stretch>
            <a:fillRect/>
          </a:stretch>
        </p:blipFill>
        <p:spPr>
          <a:xfrm>
            <a:off x="683568" y="1844824"/>
            <a:ext cx="4741754" cy="3888432"/>
          </a:xfrm>
          <a:prstGeom prst="rect">
            <a:avLst/>
          </a:prstGeom>
        </p:spPr>
      </p:pic>
      <p:sp>
        <p:nvSpPr>
          <p:cNvPr id="12" name="Inhaltsplatzhalter 2"/>
          <p:cNvSpPr txBox="1">
            <a:spLocks/>
          </p:cNvSpPr>
          <p:nvPr/>
        </p:nvSpPr>
        <p:spPr>
          <a:xfrm>
            <a:off x="6588224" y="1844824"/>
            <a:ext cx="2232248"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2000" dirty="0" smtClean="0"/>
              <a:t>TbTe3 CDW </a:t>
            </a:r>
            <a:r>
              <a:rPr lang="de-DE" sz="2000" dirty="0" err="1" smtClean="0"/>
              <a:t>metal</a:t>
            </a:r>
            <a:endParaRPr lang="de-DE" sz="2000" dirty="0"/>
          </a:p>
        </p:txBody>
      </p:sp>
      <p:pic>
        <p:nvPicPr>
          <p:cNvPr id="13" name="research_Intensity_vs_E_Angle_tim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40152" y="2348880"/>
            <a:ext cx="3086423" cy="2674900"/>
          </a:xfrm>
          <a:prstGeom prst="rect">
            <a:avLst/>
          </a:prstGeom>
        </p:spPr>
      </p:pic>
      <p:sp>
        <p:nvSpPr>
          <p:cNvPr id="11" name="TextBox 29"/>
          <p:cNvSpPr txBox="1"/>
          <p:nvPr/>
        </p:nvSpPr>
        <p:spPr>
          <a:xfrm>
            <a:off x="5652120" y="5733256"/>
            <a:ext cx="3247741" cy="738664"/>
          </a:xfrm>
          <a:prstGeom prst="rect">
            <a:avLst/>
          </a:prstGeom>
          <a:noFill/>
        </p:spPr>
        <p:txBody>
          <a:bodyPr wrap="none" rtlCol="0">
            <a:spAutoFit/>
          </a:bodyPr>
          <a:lstStyle/>
          <a:p>
            <a:r>
              <a:rPr lang="en-US" sz="1400" i="1" dirty="0">
                <a:solidFill>
                  <a:srgbClr val="008000"/>
                </a:solidFill>
                <a:cs typeface="Calibri"/>
              </a:rPr>
              <a:t>J. Sobota et al., PRL 108, 117403 (2012)</a:t>
            </a:r>
            <a:endParaRPr lang="en-US" sz="1400" i="1" dirty="0">
              <a:solidFill>
                <a:srgbClr val="008000"/>
              </a:solidFill>
              <a:latin typeface="Calibri"/>
              <a:cs typeface="Calibri"/>
            </a:endParaRPr>
          </a:p>
          <a:p>
            <a:r>
              <a:rPr lang="en-US" sz="1400" i="1" dirty="0">
                <a:solidFill>
                  <a:srgbClr val="008000"/>
                </a:solidFill>
                <a:latin typeface="Calibri"/>
                <a:cs typeface="Calibri"/>
              </a:rPr>
              <a:t>F. Schmitt et al., Science 321, 1649 (2008)</a:t>
            </a:r>
          </a:p>
          <a:p>
            <a:r>
              <a:rPr lang="en-US" sz="1400" i="1" dirty="0">
                <a:solidFill>
                  <a:srgbClr val="008000"/>
                </a:solidFill>
                <a:latin typeface="Calibri"/>
                <a:cs typeface="Calibri"/>
              </a:rPr>
              <a:t>Image </a:t>
            </a:r>
            <a:r>
              <a:rPr lang="en-US" sz="1400" i="1" dirty="0" smtClean="0">
                <a:solidFill>
                  <a:srgbClr val="008000"/>
                </a:solidFill>
                <a:latin typeface="Calibri"/>
                <a:cs typeface="Calibri"/>
              </a:rPr>
              <a:t>courtesy: J. </a:t>
            </a:r>
            <a:r>
              <a:rPr lang="en-US" sz="1400" i="1" dirty="0" err="1" smtClean="0">
                <a:solidFill>
                  <a:srgbClr val="008000"/>
                </a:solidFill>
                <a:latin typeface="Calibri"/>
                <a:cs typeface="Calibri"/>
              </a:rPr>
              <a:t>Sobota</a:t>
            </a:r>
            <a:r>
              <a:rPr lang="en-US" sz="1400" i="1" dirty="0" smtClean="0">
                <a:solidFill>
                  <a:srgbClr val="008000"/>
                </a:solidFill>
                <a:latin typeface="Calibri"/>
                <a:cs typeface="Calibri"/>
              </a:rPr>
              <a:t> / F. Schmitt</a:t>
            </a:r>
            <a:endParaRPr lang="en-US" sz="1400" i="1" dirty="0">
              <a:solidFill>
                <a:srgbClr val="008000"/>
              </a:solidFill>
              <a:latin typeface="Calibri"/>
              <a:cs typeface="Calibri"/>
            </a:endParaRPr>
          </a:p>
        </p:txBody>
      </p:sp>
    </p:spTree>
    <p:extLst>
      <p:ext uri="{BB962C8B-B14F-4D97-AF65-F5344CB8AC3E}">
        <p14:creationId xmlns:p14="http://schemas.microsoft.com/office/powerpoint/2010/main" val="3861100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Can we bring SC alive? </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40</a:t>
            </a:fld>
            <a:endParaRPr lang="en-US">
              <a:solidFill>
                <a:prstClr val="black">
                  <a:tint val="75000"/>
                </a:prstClr>
              </a:solidFill>
            </a:endParaRPr>
          </a:p>
        </p:txBody>
      </p:sp>
    </p:spTree>
    <p:extLst>
      <p:ext uri="{BB962C8B-B14F-4D97-AF65-F5344CB8AC3E}">
        <p14:creationId xmlns:p14="http://schemas.microsoft.com/office/powerpoint/2010/main" val="26552967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Can we bring SC alive? </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41</a:t>
            </a:fld>
            <a:endParaRPr lang="en-US">
              <a:solidFill>
                <a:prstClr val="black">
                  <a:tint val="75000"/>
                </a:prstClr>
              </a:solidFill>
            </a:endParaRPr>
          </a:p>
        </p:txBody>
      </p:sp>
      <p:pic>
        <p:nvPicPr>
          <p:cNvPr id="5" name="Bild 4" descr="fig_cont_alive.pdf"/>
          <p:cNvPicPr>
            <a:picLocks noChangeAspect="1"/>
          </p:cNvPicPr>
          <p:nvPr/>
        </p:nvPicPr>
        <p:blipFill rotWithShape="1">
          <a:blip r:embed="rId2">
            <a:extLst>
              <a:ext uri="{28A0092B-C50C-407E-A947-70E740481C1C}">
                <a14:useLocalDpi xmlns:a14="http://schemas.microsoft.com/office/drawing/2010/main" val="0"/>
              </a:ext>
            </a:extLst>
          </a:blip>
          <a:srcRect t="8457"/>
          <a:stretch/>
        </p:blipFill>
        <p:spPr>
          <a:xfrm>
            <a:off x="5148064" y="1112541"/>
            <a:ext cx="4257675" cy="5196779"/>
          </a:xfrm>
          <a:prstGeom prst="rect">
            <a:avLst/>
          </a:prstGeom>
        </p:spPr>
      </p:pic>
      <p:sp>
        <p:nvSpPr>
          <p:cNvPr id="6" name="Textfeld 5"/>
          <p:cNvSpPr txBox="1"/>
          <p:nvPr/>
        </p:nvSpPr>
        <p:spPr>
          <a:xfrm>
            <a:off x="323529" y="1556792"/>
            <a:ext cx="5112568" cy="1200328"/>
          </a:xfrm>
          <a:prstGeom prst="rect">
            <a:avLst/>
          </a:prstGeom>
          <a:noFill/>
        </p:spPr>
        <p:txBody>
          <a:bodyPr wrap="square" rtlCol="0">
            <a:spAutoFit/>
          </a:bodyPr>
          <a:lstStyle/>
          <a:p>
            <a:r>
              <a:rPr lang="de-DE" sz="2400"/>
              <a:t>CDW initial state</a:t>
            </a:r>
          </a:p>
          <a:p>
            <a:endParaRPr lang="de-DE" sz="2400"/>
          </a:p>
          <a:p>
            <a:r>
              <a:rPr lang="de-DE" sz="2400">
                <a:solidFill>
                  <a:srgbClr val="FF0000"/>
                </a:solidFill>
              </a:rPr>
              <a:t>SC comes alive!</a:t>
            </a:r>
          </a:p>
        </p:txBody>
      </p:sp>
    </p:spTree>
    <p:extLst>
      <p:ext uri="{BB962C8B-B14F-4D97-AF65-F5344CB8AC3E}">
        <p14:creationId xmlns:p14="http://schemas.microsoft.com/office/powerpoint/2010/main" val="336246355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Can we bring SC alive? – pulsed field</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42</a:t>
            </a:fld>
            <a:endParaRPr lang="en-US">
              <a:solidFill>
                <a:prstClr val="black">
                  <a:tint val="75000"/>
                </a:prstClr>
              </a:solidFill>
            </a:endParaRPr>
          </a:p>
        </p:txBody>
      </p:sp>
      <p:pic>
        <p:nvPicPr>
          <p:cNvPr id="5" name="Bild 4" descr="fig_pulse_alive.pdf"/>
          <p:cNvPicPr>
            <a:picLocks noChangeAspect="1"/>
          </p:cNvPicPr>
          <p:nvPr/>
        </p:nvPicPr>
        <p:blipFill rotWithShape="1">
          <a:blip r:embed="rId2">
            <a:extLst>
              <a:ext uri="{28A0092B-C50C-407E-A947-70E740481C1C}">
                <a14:useLocalDpi xmlns:a14="http://schemas.microsoft.com/office/drawing/2010/main" val="0"/>
              </a:ext>
            </a:extLst>
          </a:blip>
          <a:srcRect t="9343"/>
          <a:stretch/>
        </p:blipFill>
        <p:spPr>
          <a:xfrm>
            <a:off x="5148064" y="1177260"/>
            <a:ext cx="4275040" cy="5167484"/>
          </a:xfrm>
          <a:prstGeom prst="rect">
            <a:avLst/>
          </a:prstGeom>
        </p:spPr>
      </p:pic>
      <p:sp>
        <p:nvSpPr>
          <p:cNvPr id="7" name="Textfeld 6"/>
          <p:cNvSpPr txBox="1"/>
          <p:nvPr/>
        </p:nvSpPr>
        <p:spPr>
          <a:xfrm>
            <a:off x="323529" y="1556792"/>
            <a:ext cx="5112568" cy="1200328"/>
          </a:xfrm>
          <a:prstGeom prst="rect">
            <a:avLst/>
          </a:prstGeom>
          <a:noFill/>
        </p:spPr>
        <p:txBody>
          <a:bodyPr wrap="square" rtlCol="0">
            <a:spAutoFit/>
          </a:bodyPr>
          <a:lstStyle/>
          <a:p>
            <a:r>
              <a:rPr lang="de-DE" sz="2400"/>
              <a:t>CDW initial state</a:t>
            </a:r>
          </a:p>
          <a:p>
            <a:endParaRPr lang="de-DE" sz="2400"/>
          </a:p>
          <a:p>
            <a:r>
              <a:rPr lang="de-DE" sz="2400">
                <a:solidFill>
                  <a:srgbClr val="FF0000"/>
                </a:solidFill>
              </a:rPr>
              <a:t>SC comes alive!</a:t>
            </a:r>
          </a:p>
        </p:txBody>
      </p:sp>
    </p:spTree>
    <p:extLst>
      <p:ext uri="{BB962C8B-B14F-4D97-AF65-F5344CB8AC3E}">
        <p14:creationId xmlns:p14="http://schemas.microsoft.com/office/powerpoint/2010/main" val="57367880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What controls the dynamics?</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43</a:t>
            </a:fld>
            <a:endParaRPr lang="en-US">
              <a:solidFill>
                <a:prstClr val="black">
                  <a:tint val="75000"/>
                </a:prstClr>
              </a:solidFill>
            </a:endParaRPr>
          </a:p>
        </p:txBody>
      </p:sp>
      <p:sp>
        <p:nvSpPr>
          <p:cNvPr id="6" name="Textfeld 5"/>
          <p:cNvSpPr txBox="1"/>
          <p:nvPr/>
        </p:nvSpPr>
        <p:spPr>
          <a:xfrm>
            <a:off x="323528" y="1556792"/>
            <a:ext cx="4752528" cy="2308324"/>
          </a:xfrm>
          <a:prstGeom prst="rect">
            <a:avLst/>
          </a:prstGeom>
          <a:noFill/>
        </p:spPr>
        <p:txBody>
          <a:bodyPr wrap="square" rtlCol="0">
            <a:spAutoFit/>
          </a:bodyPr>
          <a:lstStyle/>
          <a:p>
            <a:r>
              <a:rPr lang="de-DE" sz="2400"/>
              <a:t>Short times: laser control </a:t>
            </a:r>
          </a:p>
          <a:p>
            <a:endParaRPr lang="de-DE" sz="2400"/>
          </a:p>
          <a:p>
            <a:r>
              <a:rPr lang="de-DE" sz="2400"/>
              <a:t>Long times: dissipation? </a:t>
            </a:r>
          </a:p>
          <a:p>
            <a:endParaRPr lang="de-DE"/>
          </a:p>
          <a:p>
            <a:r>
              <a:rPr lang="de-DE">
                <a:solidFill>
                  <a:srgbClr val="FF0000"/>
                </a:solidFill>
              </a:rPr>
              <a:t>Questions: </a:t>
            </a:r>
          </a:p>
          <a:p>
            <a:pPr marL="342900" indent="-342900">
              <a:buAutoNum type="arabicPeriod"/>
            </a:pPr>
            <a:r>
              <a:rPr lang="de-DE"/>
              <a:t>Can we use dissipation to stabilize SC?</a:t>
            </a:r>
          </a:p>
          <a:p>
            <a:pPr marL="342900" indent="-342900">
              <a:buAutoNum type="arabicPeriod"/>
            </a:pPr>
            <a:r>
              <a:rPr lang="de-DE"/>
              <a:t>Nondegenerate case?</a:t>
            </a:r>
          </a:p>
        </p:txBody>
      </p:sp>
      <p:pic>
        <p:nvPicPr>
          <p:cNvPr id="7" name="Bild 6" descr="fig_pulse_alive.pdf"/>
          <p:cNvPicPr>
            <a:picLocks noChangeAspect="1"/>
          </p:cNvPicPr>
          <p:nvPr/>
        </p:nvPicPr>
        <p:blipFill rotWithShape="1">
          <a:blip r:embed="rId2">
            <a:extLst>
              <a:ext uri="{28A0092B-C50C-407E-A947-70E740481C1C}">
                <a14:useLocalDpi xmlns:a14="http://schemas.microsoft.com/office/drawing/2010/main" val="0"/>
              </a:ext>
            </a:extLst>
          </a:blip>
          <a:srcRect t="9343"/>
          <a:stretch/>
        </p:blipFill>
        <p:spPr>
          <a:xfrm>
            <a:off x="5148064" y="1177260"/>
            <a:ext cx="4275040" cy="5167484"/>
          </a:xfrm>
          <a:prstGeom prst="rect">
            <a:avLst/>
          </a:prstGeom>
        </p:spPr>
      </p:pic>
    </p:spTree>
    <p:extLst>
      <p:ext uri="{BB962C8B-B14F-4D97-AF65-F5344CB8AC3E}">
        <p14:creationId xmlns:p14="http://schemas.microsoft.com/office/powerpoint/2010/main" val="219968013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Summary part 2</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44</a:t>
            </a:fld>
            <a:endParaRPr lang="en-US">
              <a:solidFill>
                <a:prstClr val="black">
                  <a:tint val="75000"/>
                </a:prstClr>
              </a:solidFill>
            </a:endParaRPr>
          </a:p>
        </p:txBody>
      </p:sp>
      <p:sp>
        <p:nvSpPr>
          <p:cNvPr id="5" name="Textfeld 4"/>
          <p:cNvSpPr txBox="1"/>
          <p:nvPr/>
        </p:nvSpPr>
        <p:spPr>
          <a:xfrm>
            <a:off x="395536" y="2420888"/>
            <a:ext cx="8496944" cy="1200328"/>
          </a:xfrm>
          <a:prstGeom prst="rect">
            <a:avLst/>
          </a:prstGeom>
          <a:noFill/>
        </p:spPr>
        <p:txBody>
          <a:bodyPr wrap="square" rtlCol="0">
            <a:spAutoFit/>
          </a:bodyPr>
          <a:lstStyle/>
          <a:p>
            <a:pPr marL="285750" indent="-285750">
              <a:buFontTx/>
              <a:buChar char="-"/>
            </a:pPr>
            <a:r>
              <a:rPr lang="de-DE" sz="2400">
                <a:latin typeface="Arial"/>
              </a:rPr>
              <a:t>laser-controlled switching between SC/CDW</a:t>
            </a:r>
          </a:p>
          <a:p>
            <a:pPr marL="285750" indent="-285750">
              <a:buFontTx/>
              <a:buChar char="-"/>
            </a:pPr>
            <a:r>
              <a:rPr lang="de-DE" sz="2400">
                <a:latin typeface="Arial"/>
              </a:rPr>
              <a:t>light-induced eta pairing and a collective mode</a:t>
            </a:r>
          </a:p>
          <a:p>
            <a:pPr marL="285750" indent="-285750">
              <a:buFontTx/>
              <a:buChar char="-"/>
            </a:pPr>
            <a:r>
              <a:rPr lang="de-DE" sz="2400">
                <a:latin typeface="Arial"/>
              </a:rPr>
              <a:t>light-induced long-lived superconductivity possible?</a:t>
            </a:r>
          </a:p>
        </p:txBody>
      </p:sp>
      <p:sp>
        <p:nvSpPr>
          <p:cNvPr id="3" name="Textfeld 2"/>
          <p:cNvSpPr txBox="1"/>
          <p:nvPr/>
        </p:nvSpPr>
        <p:spPr>
          <a:xfrm>
            <a:off x="3995936" y="3861048"/>
            <a:ext cx="686005" cy="1077218"/>
          </a:xfrm>
          <a:prstGeom prst="rect">
            <a:avLst/>
          </a:prstGeom>
          <a:noFill/>
        </p:spPr>
        <p:txBody>
          <a:bodyPr wrap="none" rtlCol="0">
            <a:spAutoFit/>
          </a:bodyPr>
          <a:lstStyle/>
          <a:p>
            <a:r>
              <a:rPr lang="de-DE" sz="6400" b="1">
                <a:solidFill>
                  <a:srgbClr val="FF0000"/>
                </a:solidFill>
              </a:rPr>
              <a:t>?</a:t>
            </a:r>
          </a:p>
        </p:txBody>
      </p:sp>
    </p:spTree>
    <p:extLst>
      <p:ext uri="{BB962C8B-B14F-4D97-AF65-F5344CB8AC3E}">
        <p14:creationId xmlns:p14="http://schemas.microsoft.com/office/powerpoint/2010/main" val="7635630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Ultrafast Materials Science</a:t>
            </a:r>
            <a:endParaRPr lang="de-DE" dirty="0"/>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5</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sp>
        <p:nvSpPr>
          <p:cNvPr id="12" name="TextBox 29"/>
          <p:cNvSpPr txBox="1"/>
          <p:nvPr/>
        </p:nvSpPr>
        <p:spPr>
          <a:xfrm>
            <a:off x="7224897" y="5877272"/>
            <a:ext cx="1391264" cy="523220"/>
          </a:xfrm>
          <a:prstGeom prst="rect">
            <a:avLst/>
          </a:prstGeom>
          <a:noFill/>
        </p:spPr>
        <p:txBody>
          <a:bodyPr wrap="none" rtlCol="0">
            <a:spAutoFit/>
          </a:bodyPr>
          <a:lstStyle/>
          <a:p>
            <a:r>
              <a:rPr lang="en-US" sz="1400" i="1" dirty="0">
                <a:solidFill>
                  <a:srgbClr val="008000"/>
                </a:solidFill>
                <a:latin typeface="Calibri"/>
                <a:cs typeface="Calibri"/>
              </a:rPr>
              <a:t>Image </a:t>
            </a:r>
            <a:r>
              <a:rPr lang="en-US" sz="1400" i="1" dirty="0" smtClean="0">
                <a:solidFill>
                  <a:srgbClr val="008000"/>
                </a:solidFill>
                <a:latin typeface="Calibri"/>
                <a:cs typeface="Calibri"/>
              </a:rPr>
              <a:t>courtesy:</a:t>
            </a:r>
          </a:p>
          <a:p>
            <a:r>
              <a:rPr lang="en-US" sz="1400" i="1" dirty="0" smtClean="0">
                <a:solidFill>
                  <a:srgbClr val="008000"/>
                </a:solidFill>
                <a:latin typeface="Calibri"/>
                <a:cs typeface="Calibri"/>
              </a:rPr>
              <a:t>D. Basov</a:t>
            </a:r>
            <a:endParaRPr lang="en-US" sz="1400" i="1" dirty="0">
              <a:solidFill>
                <a:srgbClr val="008000"/>
              </a:solidFill>
              <a:latin typeface="Calibri"/>
              <a:cs typeface="Calibri"/>
            </a:endParaRPr>
          </a:p>
        </p:txBody>
      </p:sp>
      <p:pic>
        <p:nvPicPr>
          <p:cNvPr id="13" name="Picture 6"/>
          <p:cNvPicPr>
            <a:picLocks noChangeAspect="1" noChangeArrowheads="1"/>
          </p:cNvPicPr>
          <p:nvPr/>
        </p:nvPicPr>
        <p:blipFill>
          <a:blip r:embed="rId3" cstate="print"/>
          <a:srcRect/>
          <a:stretch>
            <a:fillRect/>
          </a:stretch>
        </p:blipFill>
        <p:spPr bwMode="auto">
          <a:xfrm>
            <a:off x="5663814" y="1923628"/>
            <a:ext cx="3262745" cy="2901730"/>
          </a:xfrm>
          <a:prstGeom prst="rect">
            <a:avLst/>
          </a:prstGeom>
          <a:noFill/>
          <a:ln w="9525">
            <a:noFill/>
            <a:miter lim="800000"/>
            <a:headEnd/>
            <a:tailEnd/>
          </a:ln>
        </p:spPr>
      </p:pic>
      <p:sp>
        <p:nvSpPr>
          <p:cNvPr id="15" name="Text Box 9"/>
          <p:cNvSpPr txBox="1">
            <a:spLocks noChangeArrowheads="1"/>
          </p:cNvSpPr>
          <p:nvPr/>
        </p:nvSpPr>
        <p:spPr bwMode="auto">
          <a:xfrm>
            <a:off x="228600" y="3338050"/>
            <a:ext cx="5257800" cy="954010"/>
          </a:xfrm>
          <a:prstGeom prst="rect">
            <a:avLst/>
          </a:prstGeom>
          <a:noFill/>
          <a:ln w="9525">
            <a:noFill/>
            <a:miter lim="800000"/>
            <a:headEnd/>
            <a:tailEnd/>
          </a:ln>
        </p:spPr>
        <p:txBody>
          <a:bodyPr lIns="91340" tIns="45672" rIns="91340" bIns="45672">
            <a:spAutoFit/>
          </a:bodyPr>
          <a:lstStyle/>
          <a:p>
            <a:pPr defTabSz="456772" eaLnBrk="0"/>
            <a:r>
              <a:rPr lang="en-US" sz="2000" i="1" dirty="0" smtClean="0">
                <a:solidFill>
                  <a:srgbClr val="0000FF"/>
                </a:solidFill>
                <a:latin typeface="Calibri"/>
                <a:ea typeface="ＭＳ Ｐゴシック" pitchFamily="34" charset="-128"/>
              </a:rPr>
              <a:t>Understanding ordered phases</a:t>
            </a:r>
            <a:endParaRPr lang="en-US" sz="2000" i="1" dirty="0">
              <a:solidFill>
                <a:srgbClr val="0000FF"/>
              </a:solidFill>
              <a:latin typeface="Calibri"/>
              <a:ea typeface="ＭＳ Ｐゴシック" pitchFamily="34" charset="-128"/>
            </a:endParaRPr>
          </a:p>
          <a:p>
            <a:pPr marL="204955" indent="-204955" defTabSz="456772" eaLnBrk="0">
              <a:buFont typeface="Wingdings" pitchFamily="2" charset="2"/>
              <a:buChar char="§"/>
            </a:pPr>
            <a:r>
              <a:rPr lang="en-US" dirty="0" smtClean="0">
                <a:solidFill>
                  <a:prstClr val="black"/>
                </a:solidFill>
                <a:latin typeface="Calibri"/>
                <a:ea typeface="ＭＳ Ｐゴシック" pitchFamily="34" charset="-128"/>
              </a:rPr>
              <a:t>Collective oscillations</a:t>
            </a:r>
          </a:p>
          <a:p>
            <a:pPr marL="204955" indent="-204955" defTabSz="456772" eaLnBrk="0">
              <a:buFont typeface="Wingdings" pitchFamily="2" charset="2"/>
              <a:buChar char="§"/>
            </a:pPr>
            <a:r>
              <a:rPr lang="en-US" dirty="0" smtClean="0">
                <a:solidFill>
                  <a:prstClr val="black"/>
                </a:solidFill>
                <a:latin typeface="Calibri"/>
                <a:ea typeface="ＭＳ Ｐゴシック" pitchFamily="34" charset="-128"/>
              </a:rPr>
              <a:t>Competing </a:t>
            </a:r>
            <a:r>
              <a:rPr lang="en-US" dirty="0">
                <a:solidFill>
                  <a:prstClr val="black"/>
                </a:solidFill>
                <a:latin typeface="Calibri"/>
                <a:ea typeface="ＭＳ Ｐゴシック" pitchFamily="34" charset="-128"/>
              </a:rPr>
              <a:t>order </a:t>
            </a:r>
            <a:r>
              <a:rPr lang="en-US" dirty="0" smtClean="0">
                <a:solidFill>
                  <a:prstClr val="black"/>
                </a:solidFill>
                <a:latin typeface="Calibri"/>
                <a:ea typeface="ＭＳ Ｐゴシック" pitchFamily="34" charset="-128"/>
              </a:rPr>
              <a:t>parameters</a:t>
            </a:r>
          </a:p>
        </p:txBody>
      </p:sp>
      <p:sp>
        <p:nvSpPr>
          <p:cNvPr id="16" name="Text Box 10"/>
          <p:cNvSpPr txBox="1">
            <a:spLocks noChangeArrowheads="1"/>
          </p:cNvSpPr>
          <p:nvPr/>
        </p:nvSpPr>
        <p:spPr bwMode="auto">
          <a:xfrm>
            <a:off x="228600" y="1417638"/>
            <a:ext cx="5410200" cy="677012"/>
          </a:xfrm>
          <a:prstGeom prst="rect">
            <a:avLst/>
          </a:prstGeom>
          <a:noFill/>
          <a:ln w="9525">
            <a:noFill/>
            <a:miter lim="800000"/>
            <a:headEnd/>
            <a:tailEnd/>
          </a:ln>
        </p:spPr>
        <p:txBody>
          <a:bodyPr lIns="91340" tIns="45672" rIns="91340" bIns="45672">
            <a:spAutoFit/>
          </a:bodyPr>
          <a:lstStyle/>
          <a:p>
            <a:pPr defTabSz="456772" eaLnBrk="0"/>
            <a:r>
              <a:rPr lang="en-US" sz="2000" i="1" dirty="0">
                <a:solidFill>
                  <a:srgbClr val="0000FF"/>
                </a:solidFill>
                <a:latin typeface="Calibri"/>
                <a:ea typeface="ＭＳ Ｐゴシック" pitchFamily="34" charset="-128"/>
              </a:rPr>
              <a:t>Understanding the nature of </a:t>
            </a:r>
            <a:r>
              <a:rPr lang="en-US" sz="2000" i="1" dirty="0" smtClean="0">
                <a:solidFill>
                  <a:srgbClr val="0000FF"/>
                </a:solidFill>
                <a:latin typeface="Calibri"/>
                <a:ea typeface="ＭＳ Ｐゴシック" pitchFamily="34" charset="-128"/>
              </a:rPr>
              <a:t>quasiparticles</a:t>
            </a:r>
            <a:endParaRPr lang="en-US" sz="2000" i="1" dirty="0">
              <a:solidFill>
                <a:srgbClr val="0000FF"/>
              </a:solidFill>
              <a:latin typeface="Calibri"/>
              <a:ea typeface="ＭＳ Ｐゴシック" pitchFamily="34" charset="-128"/>
            </a:endParaRPr>
          </a:p>
          <a:p>
            <a:pPr marL="204955" indent="-204955" defTabSz="456772" eaLnBrk="0">
              <a:buFont typeface="Wingdings" pitchFamily="2" charset="2"/>
              <a:buChar char="§"/>
            </a:pPr>
            <a:r>
              <a:rPr lang="en-US" dirty="0" smtClean="0">
                <a:solidFill>
                  <a:prstClr val="black"/>
                </a:solidFill>
                <a:latin typeface="Calibri"/>
                <a:ea typeface="ＭＳ Ｐゴシック" pitchFamily="34" charset="-128"/>
              </a:rPr>
              <a:t>Relaxation dynamics</a:t>
            </a:r>
          </a:p>
        </p:txBody>
      </p:sp>
      <p:pic>
        <p:nvPicPr>
          <p:cNvPr id="10" name="Bild 9"/>
          <p:cNvPicPr>
            <a:picLocks noChangeAspect="1"/>
          </p:cNvPicPr>
          <p:nvPr/>
        </p:nvPicPr>
        <p:blipFill rotWithShape="1">
          <a:blip r:embed="rId4"/>
          <a:srcRect l="13888" t="2448" r="55599" b="57265"/>
          <a:stretch/>
        </p:blipFill>
        <p:spPr>
          <a:xfrm>
            <a:off x="3852938" y="2107726"/>
            <a:ext cx="1204693" cy="901807"/>
          </a:xfrm>
          <a:prstGeom prst="rect">
            <a:avLst/>
          </a:prstGeom>
        </p:spPr>
      </p:pic>
      <p:sp>
        <p:nvSpPr>
          <p:cNvPr id="3" name="Textfeld 2"/>
          <p:cNvSpPr txBox="1"/>
          <p:nvPr/>
        </p:nvSpPr>
        <p:spPr>
          <a:xfrm>
            <a:off x="1291488" y="1995682"/>
            <a:ext cx="2378489" cy="1877437"/>
          </a:xfrm>
          <a:prstGeom prst="rect">
            <a:avLst/>
          </a:prstGeom>
          <a:noFill/>
        </p:spPr>
        <p:txBody>
          <a:bodyPr wrap="square" rtlCol="0">
            <a:spAutoFit/>
          </a:bodyPr>
          <a:lstStyle/>
          <a:p>
            <a:pPr marL="0" lvl="1"/>
            <a:r>
              <a:rPr lang="en-US" sz="1400" i="1" dirty="0">
                <a:solidFill>
                  <a:srgbClr val="008000"/>
                </a:solidFill>
                <a:latin typeface="Calibri"/>
                <a:cs typeface="Calibri"/>
              </a:rPr>
              <a:t>PRL 111, 077401 (2013)</a:t>
            </a:r>
          </a:p>
          <a:p>
            <a:pPr marL="0" lvl="1"/>
            <a:r>
              <a:rPr lang="en-US" sz="1400" i="1" dirty="0">
                <a:solidFill>
                  <a:srgbClr val="008000"/>
                </a:solidFill>
                <a:latin typeface="Calibri"/>
                <a:cs typeface="Calibri"/>
              </a:rPr>
              <a:t>PRX 3, 041033 (2013)</a:t>
            </a:r>
          </a:p>
          <a:p>
            <a:pPr marL="0" lvl="1"/>
            <a:r>
              <a:rPr lang="en-US" sz="1400" i="1" dirty="0">
                <a:solidFill>
                  <a:srgbClr val="008000"/>
                </a:solidFill>
                <a:latin typeface="Calibri"/>
                <a:cs typeface="Calibri"/>
              </a:rPr>
              <a:t>PRB 87, 235139 (2013)</a:t>
            </a:r>
          </a:p>
          <a:p>
            <a:pPr marL="0" lvl="1"/>
            <a:r>
              <a:rPr lang="en-US" sz="1400" i="1" dirty="0">
                <a:solidFill>
                  <a:srgbClr val="008000"/>
                </a:solidFill>
                <a:latin typeface="Calibri"/>
                <a:cs typeface="Calibri"/>
              </a:rPr>
              <a:t>PRB 90, 075126 (2014)</a:t>
            </a:r>
          </a:p>
          <a:p>
            <a:pPr marL="0" lvl="1"/>
            <a:r>
              <a:rPr lang="en-US" sz="1400" i="1" dirty="0">
                <a:solidFill>
                  <a:srgbClr val="008000"/>
                </a:solidFill>
                <a:latin typeface="Calibri"/>
                <a:cs typeface="Calibri"/>
              </a:rPr>
              <a:t>arXiv:1505.07055</a:t>
            </a:r>
          </a:p>
          <a:p>
            <a:pPr marL="0" lvl="1"/>
            <a:r>
              <a:rPr lang="en-US" sz="1400" i="1" dirty="0">
                <a:solidFill>
                  <a:srgbClr val="008000"/>
                </a:solidFill>
                <a:cs typeface="Calibri"/>
              </a:rPr>
              <a:t>arXiv:1607.02314</a:t>
            </a:r>
          </a:p>
          <a:p>
            <a:pPr marL="0" lvl="1"/>
            <a:endParaRPr lang="en-US" sz="1400" i="1" dirty="0">
              <a:solidFill>
                <a:srgbClr val="008000"/>
              </a:solidFill>
              <a:latin typeface="Calibri"/>
              <a:cs typeface="Calibri"/>
            </a:endParaRPr>
          </a:p>
          <a:p>
            <a:endParaRPr lang="de-DE" sz="1400">
              <a:latin typeface="Calibri"/>
              <a:cs typeface="Calibri"/>
            </a:endParaRPr>
          </a:p>
        </p:txBody>
      </p:sp>
      <p:sp>
        <p:nvSpPr>
          <p:cNvPr id="14" name="Textfeld 13"/>
          <p:cNvSpPr txBox="1"/>
          <p:nvPr/>
        </p:nvSpPr>
        <p:spPr>
          <a:xfrm>
            <a:off x="1291488" y="4292060"/>
            <a:ext cx="1883586" cy="738664"/>
          </a:xfrm>
          <a:prstGeom prst="rect">
            <a:avLst/>
          </a:prstGeom>
          <a:noFill/>
        </p:spPr>
        <p:txBody>
          <a:bodyPr wrap="none" rtlCol="0">
            <a:spAutoFit/>
          </a:bodyPr>
          <a:lstStyle/>
          <a:p>
            <a:pPr marL="0" lvl="1"/>
            <a:r>
              <a:rPr lang="de-DE" sz="1400" i="1" dirty="0">
                <a:solidFill>
                  <a:srgbClr val="008000"/>
                </a:solidFill>
                <a:cs typeface="Calibri"/>
              </a:rPr>
              <a:t>PRB 92, 224517 (2015)</a:t>
            </a:r>
            <a:endParaRPr lang="de-DE" sz="1400" i="1" dirty="0" smtClean="0">
              <a:solidFill>
                <a:srgbClr val="008000"/>
              </a:solidFill>
            </a:endParaRPr>
          </a:p>
          <a:p>
            <a:pPr marL="0" lvl="1"/>
            <a:r>
              <a:rPr lang="en-US" sz="1400" i="1" dirty="0">
                <a:solidFill>
                  <a:srgbClr val="008000"/>
                </a:solidFill>
                <a:cs typeface="Calibri"/>
              </a:rPr>
              <a:t>PRB 93, 144506 (2016)</a:t>
            </a:r>
          </a:p>
          <a:p>
            <a:pPr marL="0" lvl="1"/>
            <a:endParaRPr lang="en-US" sz="1400" i="1" dirty="0">
              <a:solidFill>
                <a:srgbClr val="008000"/>
              </a:solidFill>
              <a:cs typeface="Calibri"/>
            </a:endParaRPr>
          </a:p>
        </p:txBody>
      </p:sp>
      <p:pic>
        <p:nvPicPr>
          <p:cNvPr id="18" name="Bild 17" descr="fig1_v2.pdf"/>
          <p:cNvPicPr>
            <a:picLocks noChangeAspect="1"/>
          </p:cNvPicPr>
          <p:nvPr/>
        </p:nvPicPr>
        <p:blipFill rotWithShape="1">
          <a:blip r:embed="rId5">
            <a:extLst>
              <a:ext uri="{28A0092B-C50C-407E-A947-70E740481C1C}">
                <a14:useLocalDpi xmlns:a14="http://schemas.microsoft.com/office/drawing/2010/main" val="0"/>
              </a:ext>
            </a:extLst>
          </a:blip>
          <a:srcRect l="43148" t="15393" r="32127" b="22261"/>
          <a:stretch/>
        </p:blipFill>
        <p:spPr>
          <a:xfrm>
            <a:off x="3833631" y="3861048"/>
            <a:ext cx="1204693" cy="938178"/>
          </a:xfrm>
          <a:prstGeom prst="rect">
            <a:avLst/>
          </a:prstGeom>
        </p:spPr>
      </p:pic>
      <p:sp>
        <p:nvSpPr>
          <p:cNvPr id="19" name="Text Box 11"/>
          <p:cNvSpPr txBox="1">
            <a:spLocks noChangeArrowheads="1"/>
          </p:cNvSpPr>
          <p:nvPr/>
        </p:nvSpPr>
        <p:spPr bwMode="auto">
          <a:xfrm>
            <a:off x="228600" y="5178720"/>
            <a:ext cx="5562600" cy="954010"/>
          </a:xfrm>
          <a:prstGeom prst="rect">
            <a:avLst/>
          </a:prstGeom>
          <a:noFill/>
          <a:ln w="9525">
            <a:noFill/>
            <a:miter lim="800000"/>
            <a:headEnd/>
            <a:tailEnd/>
          </a:ln>
        </p:spPr>
        <p:txBody>
          <a:bodyPr lIns="91340" tIns="45672" rIns="91340" bIns="45672">
            <a:spAutoFit/>
          </a:bodyPr>
          <a:lstStyle/>
          <a:p>
            <a:pPr defTabSz="456772" eaLnBrk="0"/>
            <a:r>
              <a:rPr lang="en-US" sz="2000" i="1" dirty="0">
                <a:solidFill>
                  <a:srgbClr val="0000FF"/>
                </a:solidFill>
                <a:latin typeface="Calibri"/>
                <a:ea typeface="ＭＳ Ｐゴシック" pitchFamily="34" charset="-128"/>
              </a:rPr>
              <a:t>Creating new states of matter</a:t>
            </a:r>
          </a:p>
          <a:p>
            <a:pPr marL="204955" indent="-204955" defTabSz="456772" eaLnBrk="0">
              <a:buFont typeface="Wingdings" pitchFamily="2" charset="2"/>
              <a:buChar char="§"/>
            </a:pPr>
            <a:r>
              <a:rPr lang="en-US" dirty="0" smtClean="0">
                <a:solidFill>
                  <a:prstClr val="black"/>
                </a:solidFill>
                <a:latin typeface="Calibri"/>
                <a:ea typeface="ＭＳ Ｐゴシック" pitchFamily="34" charset="-128"/>
              </a:rPr>
              <a:t>Photo-induced </a:t>
            </a:r>
            <a:r>
              <a:rPr lang="en-US" dirty="0">
                <a:solidFill>
                  <a:prstClr val="black"/>
                </a:solidFill>
                <a:latin typeface="Calibri"/>
                <a:ea typeface="ＭＳ Ｐゴシック" pitchFamily="34" charset="-128"/>
              </a:rPr>
              <a:t>phase </a:t>
            </a:r>
            <a:r>
              <a:rPr lang="en-US" dirty="0" smtClean="0">
                <a:solidFill>
                  <a:prstClr val="black"/>
                </a:solidFill>
                <a:latin typeface="Calibri"/>
                <a:ea typeface="ＭＳ Ｐゴシック" pitchFamily="34" charset="-128"/>
              </a:rPr>
              <a:t>transitions</a:t>
            </a:r>
          </a:p>
          <a:p>
            <a:pPr marL="204955" indent="-204955" defTabSz="456772" eaLnBrk="0">
              <a:buFont typeface="Wingdings" pitchFamily="2" charset="2"/>
              <a:buChar char="§"/>
            </a:pPr>
            <a:r>
              <a:rPr lang="en-US" dirty="0">
                <a:solidFill>
                  <a:prstClr val="black"/>
                </a:solidFill>
                <a:latin typeface="Calibri"/>
                <a:ea typeface="ＭＳ Ｐゴシック" pitchFamily="34" charset="-128"/>
              </a:rPr>
              <a:t>Floquet topological states</a:t>
            </a:r>
          </a:p>
        </p:txBody>
      </p:sp>
      <p:sp>
        <p:nvSpPr>
          <p:cNvPr id="20" name="Textfeld 19"/>
          <p:cNvSpPr txBox="1"/>
          <p:nvPr/>
        </p:nvSpPr>
        <p:spPr>
          <a:xfrm>
            <a:off x="1241301" y="6115885"/>
            <a:ext cx="2570961" cy="523220"/>
          </a:xfrm>
          <a:prstGeom prst="rect">
            <a:avLst/>
          </a:prstGeom>
          <a:noFill/>
        </p:spPr>
        <p:txBody>
          <a:bodyPr wrap="none" rtlCol="0">
            <a:spAutoFit/>
          </a:bodyPr>
          <a:lstStyle/>
          <a:p>
            <a:pPr marL="0" lvl="1"/>
            <a:r>
              <a:rPr lang="de-DE" sz="1400" i="1" dirty="0">
                <a:solidFill>
                  <a:srgbClr val="008000"/>
                </a:solidFill>
                <a:cs typeface="Calibri"/>
              </a:rPr>
              <a:t>Nature Commun. 6, 7047 (2015)</a:t>
            </a:r>
          </a:p>
          <a:p>
            <a:pPr marL="0" lvl="1"/>
            <a:r>
              <a:rPr lang="de-DE" sz="1400" i="1">
                <a:solidFill>
                  <a:srgbClr val="008000"/>
                </a:solidFill>
              </a:rPr>
              <a:t>arXiv:1604.03399</a:t>
            </a:r>
            <a:endParaRPr lang="de-DE" sz="1400" i="1" dirty="0" smtClean="0">
              <a:solidFill>
                <a:srgbClr val="008000"/>
              </a:solidFill>
            </a:endParaRPr>
          </a:p>
        </p:txBody>
      </p:sp>
      <p:pic>
        <p:nvPicPr>
          <p:cNvPr id="21" name="Picture 24" descr="Graphene_Glossy_New_Ed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3631" y="5589240"/>
            <a:ext cx="1224000" cy="918000"/>
          </a:xfrm>
          <a:prstGeom prst="rect">
            <a:avLst/>
          </a:prstGeom>
        </p:spPr>
      </p:pic>
      <p:sp>
        <p:nvSpPr>
          <p:cNvPr id="17" name="Rechteck 16"/>
          <p:cNvSpPr/>
          <p:nvPr/>
        </p:nvSpPr>
        <p:spPr>
          <a:xfrm>
            <a:off x="251521" y="3356993"/>
            <a:ext cx="3384376" cy="151216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23977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 grpId="0"/>
      <p:bldP spid="14" grpId="0"/>
      <p:bldP spid="19" grpId="0"/>
      <p:bldP spid="20"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Outline</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6</a:t>
            </a:fld>
            <a:endParaRPr lang="en-US">
              <a:solidFill>
                <a:prstClr val="black">
                  <a:tint val="75000"/>
                </a:prstClr>
              </a:solidFill>
            </a:endParaRPr>
          </a:p>
        </p:txBody>
      </p:sp>
      <p:sp>
        <p:nvSpPr>
          <p:cNvPr id="5" name="Inhaltsplatzhalter 2"/>
          <p:cNvSpPr>
            <a:spLocks noGrp="1"/>
          </p:cNvSpPr>
          <p:nvPr>
            <p:ph idx="1"/>
          </p:nvPr>
        </p:nvSpPr>
        <p:spPr>
          <a:xfrm>
            <a:off x="467544" y="1628800"/>
            <a:ext cx="8676456" cy="2880320"/>
          </a:xfrm>
        </p:spPr>
        <p:txBody>
          <a:bodyPr>
            <a:normAutofit/>
          </a:bodyPr>
          <a:lstStyle/>
          <a:p>
            <a:r>
              <a:rPr lang="de-DE" sz="2400" dirty="0" smtClean="0">
                <a:latin typeface="Calibri"/>
                <a:cs typeface="Calibri"/>
              </a:rPr>
              <a:t>Keldysh Green functions </a:t>
            </a:r>
          </a:p>
          <a:p>
            <a:r>
              <a:rPr lang="de-DE" sz="2400" dirty="0" err="1" smtClean="0">
                <a:latin typeface="Calibri"/>
                <a:cs typeface="Calibri"/>
              </a:rPr>
              <a:t>Ordered</a:t>
            </a:r>
            <a:r>
              <a:rPr lang="de-DE" sz="2400" dirty="0" smtClean="0">
                <a:latin typeface="Calibri"/>
                <a:cs typeface="Calibri"/>
              </a:rPr>
              <a:t> </a:t>
            </a:r>
            <a:r>
              <a:rPr lang="de-DE" sz="2400" dirty="0" err="1" smtClean="0">
                <a:latin typeface="Calibri"/>
                <a:cs typeface="Calibri"/>
              </a:rPr>
              <a:t>states</a:t>
            </a:r>
            <a:r>
              <a:rPr lang="de-DE" sz="2400" dirty="0" smtClean="0">
                <a:latin typeface="Calibri"/>
                <a:cs typeface="Calibri"/>
              </a:rPr>
              <a:t>: </a:t>
            </a:r>
            <a:r>
              <a:rPr lang="de-DE" sz="2400" dirty="0" err="1" smtClean="0">
                <a:latin typeface="Calibri"/>
                <a:cs typeface="Calibri"/>
              </a:rPr>
              <a:t>Driven</a:t>
            </a:r>
            <a:r>
              <a:rPr lang="de-DE" sz="2400" dirty="0" smtClean="0">
                <a:latin typeface="Calibri"/>
                <a:cs typeface="Calibri"/>
              </a:rPr>
              <a:t> </a:t>
            </a:r>
            <a:r>
              <a:rPr lang="de-DE" sz="2400" dirty="0" err="1" smtClean="0">
                <a:latin typeface="Calibri"/>
                <a:cs typeface="Calibri"/>
              </a:rPr>
              <a:t>superconductors</a:t>
            </a:r>
            <a:endParaRPr lang="de-DE" sz="2400" dirty="0" smtClean="0">
              <a:latin typeface="Calibri"/>
              <a:cs typeface="Calibri"/>
            </a:endParaRPr>
          </a:p>
          <a:p>
            <a:pPr lvl="1"/>
            <a:r>
              <a:rPr lang="de-DE" sz="2000" dirty="0" err="1" smtClean="0">
                <a:latin typeface="Calibri"/>
                <a:cs typeface="Calibri"/>
              </a:rPr>
              <a:t>Higgs</a:t>
            </a:r>
            <a:r>
              <a:rPr lang="de-DE" sz="2000" dirty="0" smtClean="0">
                <a:latin typeface="Calibri"/>
                <a:cs typeface="Calibri"/>
              </a:rPr>
              <a:t> </a:t>
            </a:r>
            <a:r>
              <a:rPr lang="de-DE" sz="2000" dirty="0" err="1" smtClean="0">
                <a:latin typeface="Calibri"/>
                <a:cs typeface="Calibri"/>
              </a:rPr>
              <a:t>amplitude</a:t>
            </a:r>
            <a:r>
              <a:rPr lang="de-DE" sz="2000" dirty="0" smtClean="0">
                <a:latin typeface="Calibri"/>
                <a:cs typeface="Calibri"/>
              </a:rPr>
              <a:t> </a:t>
            </a:r>
            <a:r>
              <a:rPr lang="de-DE" sz="2000" dirty="0" err="1" smtClean="0">
                <a:latin typeface="Calibri"/>
                <a:cs typeface="Calibri"/>
              </a:rPr>
              <a:t>mode</a:t>
            </a:r>
            <a:r>
              <a:rPr lang="de-DE" sz="2000" dirty="0" smtClean="0">
                <a:latin typeface="Calibri"/>
                <a:cs typeface="Calibri"/>
              </a:rPr>
              <a:t> </a:t>
            </a:r>
            <a:r>
              <a:rPr lang="de-DE" sz="2000" dirty="0" err="1" smtClean="0">
                <a:latin typeface="Calibri"/>
                <a:cs typeface="Calibri"/>
              </a:rPr>
              <a:t>oscillations</a:t>
            </a:r>
            <a:r>
              <a:rPr lang="de-DE" sz="2000" dirty="0" smtClean="0">
                <a:latin typeface="Calibri"/>
                <a:cs typeface="Calibri"/>
              </a:rPr>
              <a:t> for </a:t>
            </a:r>
            <a:r>
              <a:rPr lang="de-DE" sz="2000" dirty="0" err="1" smtClean="0">
                <a:latin typeface="Calibri"/>
                <a:cs typeface="Calibri"/>
              </a:rPr>
              <a:t>optical</a:t>
            </a:r>
            <a:r>
              <a:rPr lang="de-DE" sz="2000" dirty="0" smtClean="0">
                <a:latin typeface="Calibri"/>
                <a:cs typeface="Calibri"/>
              </a:rPr>
              <a:t> </a:t>
            </a:r>
            <a:r>
              <a:rPr lang="de-DE" sz="2000" dirty="0" err="1" smtClean="0">
                <a:latin typeface="Calibri"/>
                <a:cs typeface="Calibri"/>
              </a:rPr>
              <a:t>pumping</a:t>
            </a:r>
            <a:r>
              <a:rPr lang="de-DE" sz="2000" dirty="0" smtClean="0">
                <a:latin typeface="Calibri"/>
                <a:cs typeface="Calibri"/>
              </a:rPr>
              <a:t> (1.5 eV </a:t>
            </a:r>
            <a:r>
              <a:rPr lang="de-DE" sz="2000" dirty="0" err="1" smtClean="0">
                <a:latin typeface="Calibri"/>
                <a:cs typeface="Calibri"/>
              </a:rPr>
              <a:t>laser</a:t>
            </a:r>
            <a:r>
              <a:rPr lang="de-DE" sz="2000" dirty="0" smtClean="0">
                <a:latin typeface="Calibri"/>
                <a:cs typeface="Calibri"/>
              </a:rPr>
              <a:t>)</a:t>
            </a:r>
          </a:p>
          <a:p>
            <a:pPr marL="457200" lvl="1" indent="0">
              <a:buNone/>
            </a:pPr>
            <a:endParaRPr lang="de-DE" sz="2000" dirty="0">
              <a:latin typeface="Calibri"/>
              <a:cs typeface="Calibri"/>
            </a:endParaRPr>
          </a:p>
          <a:p>
            <a:pPr lvl="1"/>
            <a:r>
              <a:rPr lang="de-DE" sz="2000" dirty="0" smtClean="0">
                <a:latin typeface="Calibri"/>
                <a:cs typeface="Calibri"/>
              </a:rPr>
              <a:t>light-</a:t>
            </a:r>
            <a:r>
              <a:rPr lang="de-DE" sz="2000" dirty="0" err="1" smtClean="0">
                <a:latin typeface="Calibri"/>
                <a:cs typeface="Calibri"/>
              </a:rPr>
              <a:t>enhanced</a:t>
            </a:r>
            <a:r>
              <a:rPr lang="de-DE" sz="2000" dirty="0" smtClean="0">
                <a:latin typeface="Calibri"/>
                <a:cs typeface="Calibri"/>
              </a:rPr>
              <a:t> </a:t>
            </a:r>
            <a:r>
              <a:rPr lang="de-DE" sz="2000" dirty="0" err="1" smtClean="0">
                <a:latin typeface="Calibri"/>
                <a:cs typeface="Calibri"/>
              </a:rPr>
              <a:t>superconductivity</a:t>
            </a:r>
            <a:r>
              <a:rPr lang="de-DE" sz="2000" dirty="0" smtClean="0">
                <a:latin typeface="Calibri"/>
                <a:cs typeface="Calibri"/>
              </a:rPr>
              <a:t> via hopping control</a:t>
            </a:r>
            <a:endParaRPr lang="de-DE" sz="2000" dirty="0">
              <a:latin typeface="Calibri"/>
              <a:cs typeface="Calibri"/>
            </a:endParaRPr>
          </a:p>
        </p:txBody>
      </p:sp>
      <p:sp>
        <p:nvSpPr>
          <p:cNvPr id="9" name="Textfeld 8"/>
          <p:cNvSpPr txBox="1"/>
          <p:nvPr/>
        </p:nvSpPr>
        <p:spPr>
          <a:xfrm>
            <a:off x="1331640" y="2852936"/>
            <a:ext cx="3096733" cy="461665"/>
          </a:xfrm>
          <a:prstGeom prst="rect">
            <a:avLst/>
          </a:prstGeom>
          <a:noFill/>
        </p:spPr>
        <p:txBody>
          <a:bodyPr wrap="none" rtlCol="0">
            <a:spAutoFit/>
          </a:bodyPr>
          <a:lstStyle/>
          <a:p>
            <a:pPr marL="0" lvl="1"/>
            <a:r>
              <a:rPr lang="de-DE" sz="2400" i="1" dirty="0">
                <a:solidFill>
                  <a:srgbClr val="008000"/>
                </a:solidFill>
                <a:cs typeface="Calibri"/>
              </a:rPr>
              <a:t>PRB 92, 224517 (2015)</a:t>
            </a:r>
            <a:endParaRPr lang="de-DE" sz="2400" i="1" dirty="0">
              <a:solidFill>
                <a:srgbClr val="008000"/>
              </a:solidFill>
            </a:endParaRPr>
          </a:p>
        </p:txBody>
      </p:sp>
      <p:sp>
        <p:nvSpPr>
          <p:cNvPr id="10" name="Textfeld 9"/>
          <p:cNvSpPr txBox="1"/>
          <p:nvPr/>
        </p:nvSpPr>
        <p:spPr>
          <a:xfrm>
            <a:off x="1331640" y="3573016"/>
            <a:ext cx="3096733" cy="461665"/>
          </a:xfrm>
          <a:prstGeom prst="rect">
            <a:avLst/>
          </a:prstGeom>
          <a:noFill/>
        </p:spPr>
        <p:txBody>
          <a:bodyPr wrap="none" rtlCol="0">
            <a:spAutoFit/>
          </a:bodyPr>
          <a:lstStyle/>
          <a:p>
            <a:r>
              <a:rPr lang="de-DE" sz="2400" i="1" dirty="0" smtClean="0">
                <a:solidFill>
                  <a:srgbClr val="008000"/>
                </a:solidFill>
              </a:rPr>
              <a:t>PRB 93, 144506 (2016)</a:t>
            </a:r>
            <a:endParaRPr lang="de-DE" sz="2400" i="1" dirty="0">
              <a:solidFill>
                <a:srgbClr val="008000"/>
              </a:solidFill>
            </a:endParaRPr>
          </a:p>
        </p:txBody>
      </p:sp>
    </p:spTree>
    <p:extLst>
      <p:ext uri="{BB962C8B-B14F-4D97-AF65-F5344CB8AC3E}">
        <p14:creationId xmlns:p14="http://schemas.microsoft.com/office/powerpoint/2010/main" val="15602150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Non-Equilibrium </a:t>
            </a:r>
            <a:r>
              <a:rPr lang="en-US" dirty="0" err="1"/>
              <a:t>Keldysh</a:t>
            </a:r>
            <a:r>
              <a:rPr lang="en-US" dirty="0"/>
              <a:t> Formalism</a:t>
            </a:r>
            <a:endParaRPr lang="de-DE" dirty="0"/>
          </a:p>
        </p:txBody>
      </p:sp>
      <p:sp>
        <p:nvSpPr>
          <p:cNvPr id="3" name="Foliennummernplatzhalter 2"/>
          <p:cNvSpPr>
            <a:spLocks noGrp="1"/>
          </p:cNvSpPr>
          <p:nvPr>
            <p:ph type="sldNum" sz="quarter" idx="12"/>
          </p:nvPr>
        </p:nvSpPr>
        <p:spPr/>
        <p:txBody>
          <a:bodyPr/>
          <a:lstStyle/>
          <a:p>
            <a:fld id="{2066355A-084C-D24E-9AD2-7E4FC41EA627}" type="slidenum">
              <a:rPr lang="en-US" smtClean="0"/>
              <a:t>7</a:t>
            </a:fld>
            <a:endParaRPr lang="en-US"/>
          </a:p>
        </p:txBody>
      </p:sp>
      <p:pic>
        <p:nvPicPr>
          <p:cNvPr id="4" name="Picture 10"/>
          <p:cNvPicPr>
            <a:picLocks noChangeAspect="1"/>
          </p:cNvPicPr>
          <p:nvPr/>
        </p:nvPicPr>
        <p:blipFill>
          <a:blip r:embed="rId3"/>
          <a:stretch>
            <a:fillRect/>
          </a:stretch>
        </p:blipFill>
        <p:spPr>
          <a:xfrm>
            <a:off x="577654" y="2580257"/>
            <a:ext cx="5314409" cy="2826439"/>
          </a:xfrm>
          <a:prstGeom prst="rect">
            <a:avLst/>
          </a:prstGeom>
        </p:spPr>
      </p:pic>
      <p:sp>
        <p:nvSpPr>
          <p:cNvPr id="5" name="Rectangle 3"/>
          <p:cNvSpPr/>
          <p:nvPr/>
        </p:nvSpPr>
        <p:spPr>
          <a:xfrm>
            <a:off x="5847396" y="4743996"/>
            <a:ext cx="3262923" cy="17443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13"/>
          <p:cNvSpPr txBox="1"/>
          <p:nvPr/>
        </p:nvSpPr>
        <p:spPr>
          <a:xfrm>
            <a:off x="1615267" y="4908266"/>
            <a:ext cx="2937221" cy="369332"/>
          </a:xfrm>
          <a:prstGeom prst="rect">
            <a:avLst/>
          </a:prstGeom>
          <a:noFill/>
        </p:spPr>
        <p:txBody>
          <a:bodyPr wrap="square" rtlCol="0">
            <a:spAutoFit/>
          </a:bodyPr>
          <a:lstStyle/>
          <a:p>
            <a:r>
              <a:rPr lang="en-US" dirty="0" smtClean="0"/>
              <a:t>…and about its history</a:t>
            </a:r>
            <a:endParaRPr lang="en-US" dirty="0"/>
          </a:p>
        </p:txBody>
      </p:sp>
      <p:sp>
        <p:nvSpPr>
          <p:cNvPr id="7" name="Up Arrow 14"/>
          <p:cNvSpPr/>
          <p:nvPr/>
        </p:nvSpPr>
        <p:spPr>
          <a:xfrm flipH="1">
            <a:off x="2338897" y="4445223"/>
            <a:ext cx="126248" cy="46304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Object 9"/>
          <p:cNvGraphicFramePr>
            <a:graphicFrameLocks noChangeAspect="1"/>
          </p:cNvGraphicFramePr>
          <p:nvPr>
            <p:extLst>
              <p:ext uri="{D42A27DB-BD31-4B8C-83A1-F6EECF244321}">
                <p14:modId xmlns:p14="http://schemas.microsoft.com/office/powerpoint/2010/main" val="2873252922"/>
              </p:ext>
            </p:extLst>
          </p:nvPr>
        </p:nvGraphicFramePr>
        <p:xfrm>
          <a:off x="6300192" y="5968132"/>
          <a:ext cx="2306637" cy="557212"/>
        </p:xfrm>
        <a:graphic>
          <a:graphicData uri="http://schemas.openxmlformats.org/presentationml/2006/ole">
            <mc:AlternateContent xmlns:mc="http://schemas.openxmlformats.org/markup-compatibility/2006">
              <mc:Choice xmlns:v="urn:schemas-microsoft-com:vml" Requires="v">
                <p:oleObj spid="_x0000_s2286" name="Formel" r:id="rId4" imgW="863600" imgH="203200" progId="Equation.3">
                  <p:embed/>
                </p:oleObj>
              </mc:Choice>
              <mc:Fallback>
                <p:oleObj name="Formel" r:id="rId4" imgW="863600" imgH="203200" progId="Equation.3">
                  <p:embed/>
                  <p:pic>
                    <p:nvPicPr>
                      <p:cNvPr id="0" name=""/>
                      <p:cNvPicPr>
                        <a:picLocks noChangeAspect="1" noChangeArrowheads="1"/>
                      </p:cNvPicPr>
                      <p:nvPr/>
                    </p:nvPicPr>
                    <p:blipFill>
                      <a:blip r:embed="rId5"/>
                      <a:srcRect/>
                      <a:stretch>
                        <a:fillRect/>
                      </a:stretch>
                    </p:blipFill>
                    <p:spPr bwMode="auto">
                      <a:xfrm>
                        <a:off x="6300192" y="5968132"/>
                        <a:ext cx="2306637" cy="55721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9" name="Rectangle 2"/>
          <p:cNvSpPr/>
          <p:nvPr/>
        </p:nvSpPr>
        <p:spPr>
          <a:xfrm>
            <a:off x="5940152" y="4743996"/>
            <a:ext cx="3077228" cy="1200329"/>
          </a:xfrm>
          <a:prstGeom prst="rect">
            <a:avLst/>
          </a:prstGeom>
        </p:spPr>
        <p:txBody>
          <a:bodyPr wrap="square">
            <a:spAutoFit/>
          </a:bodyPr>
          <a:lstStyle/>
          <a:p>
            <a:pPr>
              <a:spcBef>
                <a:spcPts val="600"/>
              </a:spcBef>
              <a:tabLst>
                <a:tab pos="453649" algn="l"/>
                <a:tab pos="910470" algn="l"/>
                <a:tab pos="1367289" algn="l"/>
                <a:tab pos="1824111" algn="l"/>
                <a:tab pos="2280933" algn="l"/>
                <a:tab pos="2737753" algn="l"/>
                <a:tab pos="3194569" algn="l"/>
                <a:tab pos="3651394" algn="l"/>
                <a:tab pos="4108216" algn="l"/>
                <a:tab pos="4565038" algn="l"/>
                <a:tab pos="5021858" algn="l"/>
                <a:tab pos="5478680" algn="l"/>
                <a:tab pos="5935497" algn="l"/>
                <a:tab pos="6392321" algn="l"/>
                <a:tab pos="6849141" algn="l"/>
                <a:tab pos="7305964" algn="l"/>
                <a:tab pos="7762785" algn="l"/>
                <a:tab pos="8219605" algn="l"/>
                <a:tab pos="8676429" algn="l"/>
                <a:tab pos="9133243" algn="l"/>
              </a:tabLst>
            </a:pPr>
            <a:r>
              <a:rPr lang="en-GB" dirty="0">
                <a:latin typeface="Helvetica"/>
                <a:cs typeface="Helvetica"/>
              </a:rPr>
              <a:t>Include the effects of </a:t>
            </a:r>
            <a:r>
              <a:rPr lang="en-GB" dirty="0" smtClean="0">
                <a:latin typeface="Helvetica"/>
                <a:cs typeface="Helvetica"/>
              </a:rPr>
              <a:t>driving </a:t>
            </a:r>
            <a:r>
              <a:rPr lang="en-GB" dirty="0">
                <a:latin typeface="Helvetica"/>
                <a:cs typeface="Helvetica"/>
              </a:rPr>
              <a:t>field through </a:t>
            </a:r>
            <a:r>
              <a:rPr lang="en-GB" dirty="0" smtClean="0">
                <a:latin typeface="Helvetica"/>
                <a:cs typeface="Helvetica"/>
              </a:rPr>
              <a:t>time-dependent electronic dispersion</a:t>
            </a:r>
            <a:endParaRPr lang="en-GB" dirty="0">
              <a:latin typeface="Helvetica"/>
              <a:cs typeface="Helvetica"/>
            </a:endParaRPr>
          </a:p>
        </p:txBody>
      </p:sp>
      <p:sp>
        <p:nvSpPr>
          <p:cNvPr id="10" name="TextBox 11"/>
          <p:cNvSpPr txBox="1"/>
          <p:nvPr/>
        </p:nvSpPr>
        <p:spPr>
          <a:xfrm>
            <a:off x="144611" y="5999468"/>
            <a:ext cx="3821697" cy="646331"/>
          </a:xfrm>
          <a:prstGeom prst="rect">
            <a:avLst/>
          </a:prstGeom>
          <a:noFill/>
        </p:spPr>
        <p:txBody>
          <a:bodyPr wrap="square" rtlCol="0">
            <a:spAutoFit/>
          </a:bodyPr>
          <a:lstStyle/>
          <a:p>
            <a:r>
              <a:rPr lang="en-US" dirty="0" smtClean="0"/>
              <a:t>System knows about its thermal initial state…</a:t>
            </a:r>
            <a:endParaRPr lang="en-US" dirty="0"/>
          </a:p>
        </p:txBody>
      </p:sp>
      <p:sp>
        <p:nvSpPr>
          <p:cNvPr id="11" name="Up Arrow 7"/>
          <p:cNvSpPr/>
          <p:nvPr/>
        </p:nvSpPr>
        <p:spPr>
          <a:xfrm flipH="1">
            <a:off x="981265" y="5536425"/>
            <a:ext cx="126248" cy="46304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5"/>
          <p:cNvPicPr>
            <a:picLocks noChangeAspect="1"/>
          </p:cNvPicPr>
          <p:nvPr/>
        </p:nvPicPr>
        <p:blipFill>
          <a:blip r:embed="rId6"/>
          <a:stretch>
            <a:fillRect/>
          </a:stretch>
        </p:blipFill>
        <p:spPr>
          <a:xfrm>
            <a:off x="457199" y="1566885"/>
            <a:ext cx="7973726" cy="899759"/>
          </a:xfrm>
          <a:prstGeom prst="rect">
            <a:avLst/>
          </a:prstGeom>
        </p:spPr>
      </p:pic>
      <p:pic>
        <p:nvPicPr>
          <p:cNvPr id="13" name="Picture 16"/>
          <p:cNvPicPr>
            <a:picLocks noChangeAspect="1"/>
          </p:cNvPicPr>
          <p:nvPr/>
        </p:nvPicPr>
        <p:blipFill>
          <a:blip r:embed="rId7"/>
          <a:stretch>
            <a:fillRect/>
          </a:stretch>
        </p:blipFill>
        <p:spPr>
          <a:xfrm>
            <a:off x="959088" y="1766504"/>
            <a:ext cx="7048500" cy="520700"/>
          </a:xfrm>
          <a:prstGeom prst="rect">
            <a:avLst/>
          </a:prstGeom>
        </p:spPr>
      </p:pic>
      <p:sp>
        <p:nvSpPr>
          <p:cNvPr id="14" name="Textfeld 21"/>
          <p:cNvSpPr txBox="1"/>
          <p:nvPr/>
        </p:nvSpPr>
        <p:spPr>
          <a:xfrm>
            <a:off x="6122206" y="2276872"/>
            <a:ext cx="2968857" cy="1200329"/>
          </a:xfrm>
          <a:prstGeom prst="rect">
            <a:avLst/>
          </a:prstGeom>
          <a:noFill/>
        </p:spPr>
        <p:txBody>
          <a:bodyPr wrap="none" rtlCol="0">
            <a:spAutoFit/>
          </a:bodyPr>
          <a:lstStyle/>
          <a:p>
            <a:r>
              <a:rPr lang="de-DE" dirty="0" err="1" smtClean="0">
                <a:solidFill>
                  <a:srgbClr val="008000"/>
                </a:solidFill>
                <a:latin typeface="Helvetica"/>
                <a:cs typeface="Helvetica"/>
              </a:rPr>
              <a:t>self-energy</a:t>
            </a:r>
            <a:r>
              <a:rPr lang="de-DE" dirty="0" smtClean="0">
                <a:solidFill>
                  <a:srgbClr val="008000"/>
                </a:solidFill>
                <a:latin typeface="Helvetica"/>
                <a:cs typeface="Helvetica"/>
              </a:rPr>
              <a:t> </a:t>
            </a:r>
            <a:r>
              <a:rPr lang="de-DE" i="1" dirty="0" smtClean="0">
                <a:solidFill>
                  <a:srgbClr val="008000"/>
                </a:solidFill>
                <a:latin typeface="Symbol" charset="2"/>
                <a:cs typeface="Symbol" charset="2"/>
              </a:rPr>
              <a:t>S</a:t>
            </a:r>
            <a:r>
              <a:rPr lang="de-DE" dirty="0" smtClean="0">
                <a:solidFill>
                  <a:srgbClr val="008000"/>
                </a:solidFill>
                <a:latin typeface="Helvetica"/>
                <a:cs typeface="Helvetica"/>
              </a:rPr>
              <a:t>:</a:t>
            </a:r>
          </a:p>
          <a:p>
            <a:r>
              <a:rPr lang="de-DE" dirty="0" err="1" smtClean="0">
                <a:solidFill>
                  <a:srgbClr val="008000"/>
                </a:solidFill>
                <a:latin typeface="Helvetica"/>
                <a:cs typeface="Helvetica"/>
              </a:rPr>
              <a:t>electron-electron</a:t>
            </a:r>
            <a:r>
              <a:rPr lang="de-DE" dirty="0" smtClean="0">
                <a:solidFill>
                  <a:srgbClr val="008000"/>
                </a:solidFill>
                <a:latin typeface="Helvetica"/>
                <a:cs typeface="Helvetica"/>
              </a:rPr>
              <a:t> </a:t>
            </a:r>
            <a:r>
              <a:rPr lang="de-DE" dirty="0" err="1" smtClean="0">
                <a:solidFill>
                  <a:srgbClr val="008000"/>
                </a:solidFill>
                <a:latin typeface="Helvetica"/>
                <a:cs typeface="Helvetica"/>
              </a:rPr>
              <a:t>scattering</a:t>
            </a:r>
            <a:endParaRPr lang="de-DE" dirty="0" smtClean="0">
              <a:solidFill>
                <a:srgbClr val="008000"/>
              </a:solidFill>
              <a:latin typeface="Helvetica"/>
              <a:cs typeface="Helvetica"/>
            </a:endParaRPr>
          </a:p>
          <a:p>
            <a:r>
              <a:rPr lang="de-DE" dirty="0" err="1" smtClean="0">
                <a:solidFill>
                  <a:srgbClr val="008000"/>
                </a:solidFill>
                <a:latin typeface="Helvetica"/>
                <a:cs typeface="Helvetica"/>
              </a:rPr>
              <a:t>electron</a:t>
            </a:r>
            <a:r>
              <a:rPr lang="de-DE" dirty="0" smtClean="0">
                <a:solidFill>
                  <a:srgbClr val="008000"/>
                </a:solidFill>
                <a:latin typeface="Helvetica"/>
                <a:cs typeface="Helvetica"/>
              </a:rPr>
              <a:t>-phonon </a:t>
            </a:r>
            <a:r>
              <a:rPr lang="de-DE" dirty="0" err="1" smtClean="0">
                <a:solidFill>
                  <a:srgbClr val="008000"/>
                </a:solidFill>
                <a:latin typeface="Helvetica"/>
                <a:cs typeface="Helvetica"/>
              </a:rPr>
              <a:t>scattering</a:t>
            </a:r>
          </a:p>
          <a:p>
            <a:r>
              <a:rPr lang="de-DE" dirty="0" smtClean="0">
                <a:solidFill>
                  <a:srgbClr val="008000"/>
                </a:solidFill>
                <a:latin typeface="Helvetica"/>
                <a:cs typeface="Helvetica"/>
              </a:rPr>
              <a:t>...</a:t>
            </a:r>
            <a:endParaRPr lang="de-DE" dirty="0">
              <a:solidFill>
                <a:srgbClr val="008000"/>
              </a:solidFill>
              <a:latin typeface="Helvetica"/>
              <a:cs typeface="Helvetica"/>
            </a:endParaRPr>
          </a:p>
        </p:txBody>
      </p:sp>
      <p:cxnSp>
        <p:nvCxnSpPr>
          <p:cNvPr id="15" name="Straight Connector 5"/>
          <p:cNvCxnSpPr/>
          <p:nvPr/>
        </p:nvCxnSpPr>
        <p:spPr>
          <a:xfrm>
            <a:off x="5989753" y="2189514"/>
            <a:ext cx="1180861"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6" name="Textfeld 15"/>
          <p:cNvSpPr txBox="1"/>
          <p:nvPr/>
        </p:nvSpPr>
        <p:spPr>
          <a:xfrm>
            <a:off x="251520" y="1124744"/>
            <a:ext cx="1300732" cy="369332"/>
          </a:xfrm>
          <a:prstGeom prst="rect">
            <a:avLst/>
          </a:prstGeom>
          <a:noFill/>
        </p:spPr>
        <p:txBody>
          <a:bodyPr wrap="none" rtlCol="0">
            <a:spAutoFit/>
          </a:bodyPr>
          <a:lstStyle/>
          <a:p>
            <a:r>
              <a:rPr lang="de-DE">
                <a:solidFill>
                  <a:srgbClr val="FF0000"/>
                </a:solidFill>
              </a:rPr>
              <a:t>Beyond BCS</a:t>
            </a:r>
          </a:p>
        </p:txBody>
      </p:sp>
    </p:spTree>
    <p:extLst>
      <p:ext uri="{BB962C8B-B14F-4D97-AF65-F5344CB8AC3E}">
        <p14:creationId xmlns:p14="http://schemas.microsoft.com/office/powerpoint/2010/main" val="497965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9" grpId="0"/>
      <p:bldP spid="10" grpId="0"/>
      <p:bldP spid="11"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Model and </a:t>
            </a:r>
            <a:r>
              <a:rPr lang="de-DE" dirty="0" err="1" smtClean="0"/>
              <a:t>Method</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8</a:t>
            </a:fld>
            <a:endParaRPr lang="en-US">
              <a:solidFill>
                <a:prstClr val="black">
                  <a:tint val="75000"/>
                </a:prstClr>
              </a:solidFill>
            </a:endParaRPr>
          </a:p>
        </p:txBody>
      </p:sp>
      <p:sp>
        <p:nvSpPr>
          <p:cNvPr id="5" name="Textfeld 4"/>
          <p:cNvSpPr txBox="1"/>
          <p:nvPr/>
        </p:nvSpPr>
        <p:spPr>
          <a:xfrm>
            <a:off x="467544" y="1988840"/>
            <a:ext cx="8032206" cy="646331"/>
          </a:xfrm>
          <a:prstGeom prst="rect">
            <a:avLst/>
          </a:prstGeom>
          <a:noFill/>
        </p:spPr>
        <p:txBody>
          <a:bodyPr wrap="square" rtlCol="0">
            <a:spAutoFit/>
          </a:bodyPr>
          <a:lstStyle/>
          <a:p>
            <a:pPr marL="342900" indent="-342900">
              <a:buFont typeface="Arial"/>
              <a:buChar char="•"/>
            </a:pPr>
            <a:r>
              <a:rPr lang="de-DE" dirty="0" err="1" smtClean="0">
                <a:latin typeface="Calibri"/>
                <a:cs typeface="Calibri"/>
              </a:rPr>
              <a:t>electrons (2D square latt.)</a:t>
            </a:r>
            <a:r>
              <a:rPr lang="de-DE" dirty="0" smtClean="0">
                <a:latin typeface="Calibri"/>
                <a:cs typeface="Calibri"/>
              </a:rPr>
              <a:t> + </a:t>
            </a:r>
            <a:r>
              <a:rPr lang="de-DE" dirty="0" err="1" smtClean="0">
                <a:latin typeface="Calibri"/>
                <a:cs typeface="Calibri"/>
              </a:rPr>
              <a:t>spectrum</a:t>
            </a:r>
            <a:r>
              <a:rPr lang="de-DE" dirty="0" smtClean="0">
                <a:latin typeface="Calibri"/>
                <a:cs typeface="Calibri"/>
              </a:rPr>
              <a:t> </a:t>
            </a:r>
            <a:r>
              <a:rPr lang="de-DE" dirty="0" err="1" smtClean="0">
                <a:latin typeface="Calibri"/>
                <a:cs typeface="Calibri"/>
              </a:rPr>
              <a:t>of</a:t>
            </a:r>
            <a:r>
              <a:rPr lang="de-DE" dirty="0" smtClean="0">
                <a:latin typeface="Calibri"/>
                <a:cs typeface="Calibri"/>
              </a:rPr>
              <a:t> </a:t>
            </a:r>
            <a:r>
              <a:rPr lang="de-DE" dirty="0" err="1" smtClean="0">
                <a:latin typeface="Calibri"/>
                <a:cs typeface="Calibri"/>
              </a:rPr>
              <a:t>phonons</a:t>
            </a:r>
            <a:r>
              <a:rPr lang="de-DE" dirty="0" smtClean="0">
                <a:latin typeface="Calibri"/>
                <a:cs typeface="Calibri"/>
              </a:rPr>
              <a:t> + </a:t>
            </a:r>
            <a:r>
              <a:rPr lang="de-DE" dirty="0" err="1" smtClean="0">
                <a:latin typeface="Calibri"/>
                <a:cs typeface="Calibri"/>
              </a:rPr>
              <a:t>el-ph</a:t>
            </a:r>
            <a:r>
              <a:rPr lang="de-DE" dirty="0" smtClean="0">
                <a:latin typeface="Calibri"/>
                <a:cs typeface="Calibri"/>
              </a:rPr>
              <a:t> </a:t>
            </a:r>
            <a:r>
              <a:rPr lang="de-DE" dirty="0" err="1" smtClean="0">
                <a:latin typeface="Calibri"/>
                <a:cs typeface="Calibri"/>
              </a:rPr>
              <a:t>coupling</a:t>
            </a:r>
            <a:r>
              <a:rPr lang="de-DE" dirty="0" smtClean="0">
                <a:latin typeface="Calibri"/>
                <a:cs typeface="Calibri"/>
              </a:rPr>
              <a:t> (Holstein)</a:t>
            </a:r>
          </a:p>
          <a:p>
            <a:pPr marL="342900" indent="-342900">
              <a:buFont typeface="Arial"/>
              <a:buChar char="•"/>
            </a:pPr>
            <a:r>
              <a:rPr lang="de-DE" dirty="0" err="1" smtClean="0">
                <a:latin typeface="Calibri"/>
                <a:cs typeface="Calibri"/>
              </a:rPr>
              <a:t>Migdal-Eliashberg (1st Born)</a:t>
            </a:r>
            <a:r>
              <a:rPr lang="de-DE" dirty="0">
                <a:latin typeface="Calibri"/>
                <a:cs typeface="Calibri"/>
              </a:rPr>
              <a:t> + </a:t>
            </a:r>
            <a:r>
              <a:rPr lang="de-DE" dirty="0" err="1" smtClean="0">
                <a:latin typeface="Calibri"/>
                <a:cs typeface="Calibri"/>
              </a:rPr>
              <a:t>phonon</a:t>
            </a:r>
            <a:r>
              <a:rPr lang="de-DE" dirty="0" smtClean="0">
                <a:latin typeface="Calibri"/>
                <a:cs typeface="Calibri"/>
              </a:rPr>
              <a:t> </a:t>
            </a:r>
            <a:r>
              <a:rPr lang="de-DE" dirty="0" err="1" smtClean="0">
                <a:latin typeface="Calibri"/>
                <a:cs typeface="Calibri"/>
              </a:rPr>
              <a:t>heat</a:t>
            </a:r>
            <a:r>
              <a:rPr lang="de-DE" dirty="0" smtClean="0">
                <a:latin typeface="Calibri"/>
                <a:cs typeface="Calibri"/>
              </a:rPr>
              <a:t> </a:t>
            </a:r>
            <a:r>
              <a:rPr lang="de-DE" dirty="0" err="1" smtClean="0">
                <a:latin typeface="Calibri"/>
                <a:cs typeface="Calibri"/>
              </a:rPr>
              <a:t>bath</a:t>
            </a:r>
            <a:r>
              <a:rPr lang="de-DE" dirty="0" smtClean="0">
                <a:latin typeface="Calibri"/>
                <a:cs typeface="Calibri"/>
              </a:rPr>
              <a:t> </a:t>
            </a:r>
            <a:r>
              <a:rPr lang="de-DE" dirty="0" err="1" smtClean="0">
                <a:latin typeface="Calibri"/>
                <a:cs typeface="Calibri"/>
              </a:rPr>
              <a:t>approximation</a:t>
            </a:r>
            <a:endParaRPr lang="de-DE" dirty="0" smtClean="0">
              <a:latin typeface="Calibri"/>
              <a:cs typeface="Calibri"/>
            </a:endParaRPr>
          </a:p>
        </p:txBody>
      </p:sp>
      <p:pic>
        <p:nvPicPr>
          <p:cNvPr id="6" name="Bild 5"/>
          <p:cNvPicPr>
            <a:picLocks noChangeAspect="1"/>
          </p:cNvPicPr>
          <p:nvPr/>
        </p:nvPicPr>
        <p:blipFill>
          <a:blip r:embed="rId2"/>
          <a:stretch>
            <a:fillRect/>
          </a:stretch>
        </p:blipFill>
        <p:spPr>
          <a:xfrm>
            <a:off x="1979712" y="2996952"/>
            <a:ext cx="6639871" cy="2037147"/>
          </a:xfrm>
          <a:prstGeom prst="rect">
            <a:avLst/>
          </a:prstGeom>
        </p:spPr>
      </p:pic>
      <p:sp>
        <p:nvSpPr>
          <p:cNvPr id="7" name="Textfeld 6"/>
          <p:cNvSpPr txBox="1"/>
          <p:nvPr/>
        </p:nvSpPr>
        <p:spPr>
          <a:xfrm>
            <a:off x="358978" y="3500632"/>
            <a:ext cx="1313919" cy="923330"/>
          </a:xfrm>
          <a:prstGeom prst="rect">
            <a:avLst/>
          </a:prstGeom>
          <a:noFill/>
        </p:spPr>
        <p:txBody>
          <a:bodyPr wrap="none" rtlCol="0">
            <a:spAutoFit/>
          </a:bodyPr>
          <a:lstStyle/>
          <a:p>
            <a:r>
              <a:rPr lang="de-DE" dirty="0" smtClean="0"/>
              <a:t>normal</a:t>
            </a:r>
          </a:p>
          <a:p>
            <a:endParaRPr lang="de-DE" dirty="0"/>
          </a:p>
          <a:p>
            <a:r>
              <a:rPr lang="de-DE" dirty="0" err="1" smtClean="0"/>
              <a:t>anomalous</a:t>
            </a:r>
            <a:endParaRPr lang="de-DE" dirty="0"/>
          </a:p>
        </p:txBody>
      </p:sp>
      <p:sp>
        <p:nvSpPr>
          <p:cNvPr id="8" name="Textfeld 7"/>
          <p:cNvSpPr txBox="1"/>
          <p:nvPr/>
        </p:nvSpPr>
        <p:spPr>
          <a:xfrm>
            <a:off x="179512" y="5589240"/>
            <a:ext cx="7128792" cy="646331"/>
          </a:xfrm>
          <a:prstGeom prst="rect">
            <a:avLst/>
          </a:prstGeom>
          <a:noFill/>
        </p:spPr>
        <p:txBody>
          <a:bodyPr wrap="square" rtlCol="0">
            <a:spAutoFit/>
          </a:bodyPr>
          <a:lstStyle/>
          <a:p>
            <a:r>
              <a:rPr lang="de-DE" i="1" dirty="0">
                <a:solidFill>
                  <a:srgbClr val="008000"/>
                </a:solidFill>
                <a:latin typeface="Helvetica"/>
                <a:cs typeface="Helvetica"/>
              </a:rPr>
              <a:t>also see:</a:t>
            </a:r>
          </a:p>
          <a:p>
            <a:r>
              <a:rPr lang="de-DE" i="1" dirty="0">
                <a:solidFill>
                  <a:srgbClr val="008000"/>
                </a:solidFill>
                <a:latin typeface="Helvetica"/>
                <a:cs typeface="Helvetica"/>
              </a:rPr>
              <a:t>Murakami, Werner et al., PRB 93, 094509 (2016)</a:t>
            </a:r>
          </a:p>
        </p:txBody>
      </p:sp>
      <p:sp>
        <p:nvSpPr>
          <p:cNvPr id="9" name="Oval 8"/>
          <p:cNvSpPr/>
          <p:nvPr/>
        </p:nvSpPr>
        <p:spPr>
          <a:xfrm>
            <a:off x="4607562" y="3939818"/>
            <a:ext cx="1342749" cy="968288"/>
          </a:xfrm>
          <a:prstGeom prst="ellipse">
            <a:avLst/>
          </a:prstGeom>
          <a:noFill/>
          <a:ln w="38100" cmpd="sng">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0" name="Textfeld 9"/>
          <p:cNvSpPr txBox="1"/>
          <p:nvPr/>
        </p:nvSpPr>
        <p:spPr>
          <a:xfrm>
            <a:off x="4138162" y="4908106"/>
            <a:ext cx="2417361" cy="646331"/>
          </a:xfrm>
          <a:prstGeom prst="rect">
            <a:avLst/>
          </a:prstGeom>
          <a:noFill/>
        </p:spPr>
        <p:txBody>
          <a:bodyPr wrap="none" rtlCol="0">
            <a:spAutoFit/>
          </a:bodyPr>
          <a:lstStyle/>
          <a:p>
            <a:r>
              <a:rPr lang="de-DE" dirty="0" err="1" smtClean="0"/>
              <a:t>order</a:t>
            </a:r>
            <a:r>
              <a:rPr lang="de-DE" dirty="0" smtClean="0"/>
              <a:t> </a:t>
            </a:r>
            <a:r>
              <a:rPr lang="de-DE" dirty="0" err="1" smtClean="0"/>
              <a:t>parameter</a:t>
            </a:r>
            <a:r>
              <a:rPr lang="de-DE" dirty="0" smtClean="0"/>
              <a:t> </a:t>
            </a:r>
            <a:r>
              <a:rPr lang="de-DE" dirty="0" smtClean="0">
                <a:solidFill>
                  <a:srgbClr val="FF00FF"/>
                </a:solidFill>
                <a:latin typeface="Symbol" charset="2"/>
                <a:cs typeface="Symbol" charset="2"/>
              </a:rPr>
              <a:t>D,</a:t>
            </a:r>
          </a:p>
          <a:p>
            <a:r>
              <a:rPr lang="de-DE" dirty="0" err="1" smtClean="0">
                <a:solidFill>
                  <a:srgbClr val="FF00FF"/>
                </a:solidFill>
                <a:latin typeface="Arial"/>
                <a:cs typeface="Arial"/>
              </a:rPr>
              <a:t>condensate</a:t>
            </a:r>
            <a:r>
              <a:rPr lang="de-DE" dirty="0" smtClean="0">
                <a:solidFill>
                  <a:srgbClr val="FF00FF"/>
                </a:solidFill>
                <a:latin typeface="Arial"/>
                <a:cs typeface="Arial"/>
              </a:rPr>
              <a:t> </a:t>
            </a:r>
            <a:r>
              <a:rPr lang="de-DE" dirty="0" err="1" smtClean="0">
                <a:solidFill>
                  <a:srgbClr val="FF00FF"/>
                </a:solidFill>
                <a:latin typeface="Arial"/>
                <a:cs typeface="Arial"/>
              </a:rPr>
              <a:t>dynamics</a:t>
            </a:r>
            <a:endParaRPr lang="de-DE" dirty="0">
              <a:solidFill>
                <a:srgbClr val="FF00FF"/>
              </a:solidFill>
              <a:latin typeface="Arial"/>
              <a:cs typeface="Arial"/>
            </a:endParaRPr>
          </a:p>
        </p:txBody>
      </p:sp>
      <p:sp>
        <p:nvSpPr>
          <p:cNvPr id="11" name="Textfeld 10"/>
          <p:cNvSpPr txBox="1"/>
          <p:nvPr/>
        </p:nvSpPr>
        <p:spPr>
          <a:xfrm>
            <a:off x="6719830" y="4908106"/>
            <a:ext cx="2186190" cy="646331"/>
          </a:xfrm>
          <a:prstGeom prst="rect">
            <a:avLst/>
          </a:prstGeom>
          <a:noFill/>
        </p:spPr>
        <p:txBody>
          <a:bodyPr wrap="none" rtlCol="0">
            <a:spAutoFit/>
          </a:bodyPr>
          <a:lstStyle/>
          <a:p>
            <a:r>
              <a:rPr lang="de-DE" dirty="0" err="1" smtClean="0"/>
              <a:t>el-ph</a:t>
            </a:r>
            <a:r>
              <a:rPr lang="de-DE" dirty="0" smtClean="0"/>
              <a:t> </a:t>
            </a:r>
            <a:r>
              <a:rPr lang="de-DE" dirty="0" smtClean="0">
                <a:solidFill>
                  <a:srgbClr val="F79646"/>
                </a:solidFill>
              </a:rPr>
              <a:t>single-</a:t>
            </a:r>
            <a:r>
              <a:rPr lang="de-DE" dirty="0" err="1" smtClean="0">
                <a:solidFill>
                  <a:srgbClr val="F79646"/>
                </a:solidFill>
              </a:rPr>
              <a:t>particle</a:t>
            </a:r>
            <a:endParaRPr lang="de-DE" dirty="0">
              <a:solidFill>
                <a:srgbClr val="F79646"/>
              </a:solidFill>
            </a:endParaRPr>
          </a:p>
          <a:p>
            <a:r>
              <a:rPr lang="de-DE" dirty="0" err="1" smtClean="0"/>
              <a:t>scattering</a:t>
            </a:r>
            <a:endParaRPr lang="de-DE" dirty="0">
              <a:solidFill>
                <a:srgbClr val="FF00FF"/>
              </a:solidFill>
              <a:latin typeface="Symbol" charset="2"/>
              <a:cs typeface="Symbol" charset="2"/>
            </a:endParaRPr>
          </a:p>
        </p:txBody>
      </p:sp>
      <p:sp>
        <p:nvSpPr>
          <p:cNvPr id="12" name="Oval 11"/>
          <p:cNvSpPr/>
          <p:nvPr/>
        </p:nvSpPr>
        <p:spPr>
          <a:xfrm>
            <a:off x="7029133" y="3939818"/>
            <a:ext cx="1342749" cy="968288"/>
          </a:xfrm>
          <a:prstGeom prst="ellipse">
            <a:avLst/>
          </a:prstGeom>
          <a:noFill/>
          <a:ln w="38100" cmpd="sng">
            <a:solidFill>
              <a:srgbClr val="F7964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solidFill>
                <a:schemeClr val="accent6"/>
              </a:solidFill>
            </a:endParaRPr>
          </a:p>
        </p:txBody>
      </p:sp>
      <p:grpSp>
        <p:nvGrpSpPr>
          <p:cNvPr id="14" name="Gruppierung 13"/>
          <p:cNvGrpSpPr/>
          <p:nvPr/>
        </p:nvGrpSpPr>
        <p:grpSpPr>
          <a:xfrm>
            <a:off x="312098" y="1124744"/>
            <a:ext cx="8724398" cy="864910"/>
            <a:chOff x="179512" y="1196752"/>
            <a:chExt cx="8724398" cy="864910"/>
          </a:xfrm>
        </p:grpSpPr>
        <p:pic>
          <p:nvPicPr>
            <p:cNvPr id="3" name="Bild 2"/>
            <p:cNvPicPr>
              <a:picLocks noChangeAspect="1"/>
            </p:cNvPicPr>
            <p:nvPr/>
          </p:nvPicPr>
          <p:blipFill rotWithShape="1">
            <a:blip r:embed="rId3"/>
            <a:srcRect b="53890"/>
            <a:stretch/>
          </p:blipFill>
          <p:spPr>
            <a:xfrm>
              <a:off x="179512" y="1196752"/>
              <a:ext cx="4547934" cy="763663"/>
            </a:xfrm>
            <a:prstGeom prst="rect">
              <a:avLst/>
            </a:prstGeom>
          </p:spPr>
        </p:pic>
        <p:pic>
          <p:nvPicPr>
            <p:cNvPr id="13" name="Bild 12"/>
            <p:cNvPicPr>
              <a:picLocks noChangeAspect="1"/>
            </p:cNvPicPr>
            <p:nvPr/>
          </p:nvPicPr>
          <p:blipFill rotWithShape="1">
            <a:blip r:embed="rId3"/>
            <a:srcRect t="47777"/>
            <a:stretch/>
          </p:blipFill>
          <p:spPr>
            <a:xfrm>
              <a:off x="4355976" y="1196752"/>
              <a:ext cx="4547934" cy="864910"/>
            </a:xfrm>
            <a:prstGeom prst="rect">
              <a:avLst/>
            </a:prstGeom>
          </p:spPr>
        </p:pic>
      </p:grpSp>
      <p:sp>
        <p:nvSpPr>
          <p:cNvPr id="16" name="Textfeld 15"/>
          <p:cNvSpPr txBox="1"/>
          <p:nvPr/>
        </p:nvSpPr>
        <p:spPr>
          <a:xfrm>
            <a:off x="323528" y="2996952"/>
            <a:ext cx="1734895" cy="369332"/>
          </a:xfrm>
          <a:prstGeom prst="rect">
            <a:avLst/>
          </a:prstGeom>
          <a:noFill/>
        </p:spPr>
        <p:txBody>
          <a:bodyPr wrap="none" rtlCol="0">
            <a:spAutoFit/>
          </a:bodyPr>
          <a:lstStyle/>
          <a:p>
            <a:r>
              <a:rPr lang="de-DE">
                <a:solidFill>
                  <a:srgbClr val="FF0000"/>
                </a:solidFill>
              </a:rPr>
              <a:t>superconductor:</a:t>
            </a:r>
          </a:p>
        </p:txBody>
      </p:sp>
    </p:spTree>
    <p:extLst>
      <p:ext uri="{BB962C8B-B14F-4D97-AF65-F5344CB8AC3E}">
        <p14:creationId xmlns:p14="http://schemas.microsoft.com/office/powerpoint/2010/main" val="29808823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Higgs</a:t>
            </a:r>
            <a:r>
              <a:rPr lang="de-DE" dirty="0" smtClean="0"/>
              <a:t> </a:t>
            </a:r>
            <a:r>
              <a:rPr lang="de-DE" dirty="0" err="1" smtClean="0"/>
              <a:t>amplitude</a:t>
            </a:r>
            <a:r>
              <a:rPr lang="de-DE" dirty="0" smtClean="0"/>
              <a:t> </a:t>
            </a:r>
            <a:r>
              <a:rPr lang="de-DE" dirty="0" err="1" smtClean="0"/>
              <a:t>mode</a:t>
            </a:r>
            <a:r>
              <a:rPr lang="de-DE" dirty="0" smtClean="0"/>
              <a:t> </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9</a:t>
            </a:fld>
            <a:endParaRPr lang="en-US">
              <a:solidFill>
                <a:prstClr val="black">
                  <a:tint val="75000"/>
                </a:prstClr>
              </a:solidFill>
            </a:endParaRPr>
          </a:p>
        </p:txBody>
      </p:sp>
      <p:sp>
        <p:nvSpPr>
          <p:cNvPr id="5" name="Rectangle 3"/>
          <p:cNvSpPr/>
          <p:nvPr/>
        </p:nvSpPr>
        <p:spPr>
          <a:xfrm>
            <a:off x="5364088" y="4437112"/>
            <a:ext cx="3262923" cy="17443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Object 9"/>
          <p:cNvGraphicFramePr>
            <a:graphicFrameLocks noChangeAspect="1"/>
          </p:cNvGraphicFramePr>
          <p:nvPr>
            <p:extLst>
              <p:ext uri="{D42A27DB-BD31-4B8C-83A1-F6EECF244321}">
                <p14:modId xmlns:p14="http://schemas.microsoft.com/office/powerpoint/2010/main" val="4085575739"/>
              </p:ext>
            </p:extLst>
          </p:nvPr>
        </p:nvGraphicFramePr>
        <p:xfrm>
          <a:off x="5796136" y="5445224"/>
          <a:ext cx="2408238" cy="557213"/>
        </p:xfrm>
        <a:graphic>
          <a:graphicData uri="http://schemas.openxmlformats.org/presentationml/2006/ole">
            <mc:AlternateContent xmlns:mc="http://schemas.openxmlformats.org/markup-compatibility/2006">
              <mc:Choice xmlns:v="urn:schemas-microsoft-com:vml" Requires="v">
                <p:oleObj spid="_x0000_s1244" name="Formel" r:id="rId3" imgW="901700" imgH="203200" progId="Equation.3">
                  <p:embed/>
                </p:oleObj>
              </mc:Choice>
              <mc:Fallback>
                <p:oleObj name="Formel" r:id="rId3" imgW="901700" imgH="203200" progId="Equation.3">
                  <p:embed/>
                  <p:pic>
                    <p:nvPicPr>
                      <p:cNvPr id="0" name=""/>
                      <p:cNvPicPr>
                        <a:picLocks noChangeAspect="1" noChangeArrowheads="1"/>
                      </p:cNvPicPr>
                      <p:nvPr/>
                    </p:nvPicPr>
                    <p:blipFill>
                      <a:blip r:embed="rId4"/>
                      <a:srcRect/>
                      <a:stretch>
                        <a:fillRect/>
                      </a:stretch>
                    </p:blipFill>
                    <p:spPr bwMode="auto">
                      <a:xfrm>
                        <a:off x="5796136" y="5445224"/>
                        <a:ext cx="2408238" cy="557213"/>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7" name="Rectangle 2"/>
          <p:cNvSpPr/>
          <p:nvPr/>
        </p:nvSpPr>
        <p:spPr>
          <a:xfrm>
            <a:off x="5508104" y="4509120"/>
            <a:ext cx="3077228" cy="923330"/>
          </a:xfrm>
          <a:prstGeom prst="rect">
            <a:avLst/>
          </a:prstGeom>
        </p:spPr>
        <p:txBody>
          <a:bodyPr wrap="square">
            <a:spAutoFit/>
          </a:bodyPr>
          <a:lstStyle/>
          <a:p>
            <a:pPr>
              <a:spcBef>
                <a:spcPts val="600"/>
              </a:spcBef>
              <a:tabLst>
                <a:tab pos="453649" algn="l"/>
                <a:tab pos="910470" algn="l"/>
                <a:tab pos="1367289" algn="l"/>
                <a:tab pos="1824111" algn="l"/>
                <a:tab pos="2280933" algn="l"/>
                <a:tab pos="2737753" algn="l"/>
                <a:tab pos="3194569" algn="l"/>
                <a:tab pos="3651394" algn="l"/>
                <a:tab pos="4108216" algn="l"/>
                <a:tab pos="4565038" algn="l"/>
                <a:tab pos="5021858" algn="l"/>
                <a:tab pos="5478680" algn="l"/>
                <a:tab pos="5935497" algn="l"/>
                <a:tab pos="6392321" algn="l"/>
                <a:tab pos="6849141" algn="l"/>
                <a:tab pos="7305964" algn="l"/>
                <a:tab pos="7762785" algn="l"/>
                <a:tab pos="8219605" algn="l"/>
                <a:tab pos="8676429" algn="l"/>
                <a:tab pos="9133243" algn="l"/>
              </a:tabLst>
            </a:pPr>
            <a:r>
              <a:rPr lang="en-GB" dirty="0">
                <a:latin typeface="Helvetica"/>
                <a:cs typeface="Helvetica"/>
              </a:rPr>
              <a:t>Include the effects of </a:t>
            </a:r>
            <a:r>
              <a:rPr lang="en-GB" dirty="0" smtClean="0">
                <a:latin typeface="Helvetica"/>
                <a:cs typeface="Helvetica"/>
              </a:rPr>
              <a:t>driving </a:t>
            </a:r>
            <a:r>
              <a:rPr lang="en-GB" dirty="0">
                <a:latin typeface="Helvetica"/>
                <a:cs typeface="Helvetica"/>
              </a:rPr>
              <a:t>field through </a:t>
            </a:r>
            <a:r>
              <a:rPr lang="en-GB" dirty="0" err="1" smtClean="0">
                <a:latin typeface="Helvetica"/>
                <a:cs typeface="Helvetica"/>
              </a:rPr>
              <a:t>Peierls</a:t>
            </a:r>
            <a:r>
              <a:rPr lang="en-GB" dirty="0" smtClean="0">
                <a:latin typeface="Helvetica"/>
                <a:cs typeface="Helvetica"/>
              </a:rPr>
              <a:t> substitution</a:t>
            </a:r>
            <a:endParaRPr lang="en-GB" dirty="0">
              <a:latin typeface="Helvetica"/>
              <a:cs typeface="Helvetica"/>
            </a:endParaRPr>
          </a:p>
        </p:txBody>
      </p:sp>
      <p:pic>
        <p:nvPicPr>
          <p:cNvPr id="8" name="Bild 7" descr="cartoon_full.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624" y="1268760"/>
            <a:ext cx="7099060" cy="3071513"/>
          </a:xfrm>
          <a:prstGeom prst="rect">
            <a:avLst/>
          </a:prstGeom>
        </p:spPr>
      </p:pic>
    </p:spTree>
    <p:extLst>
      <p:ext uri="{BB962C8B-B14F-4D97-AF65-F5344CB8AC3E}">
        <p14:creationId xmlns:p14="http://schemas.microsoft.com/office/powerpoint/2010/main" val="1417340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theme/theme1.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1813</Words>
  <Application>Microsoft Macintosh PowerPoint</Application>
  <PresentationFormat>Bildschirmpräsentation (4:3)</PresentationFormat>
  <Paragraphs>328</Paragraphs>
  <Slides>44</Slides>
  <Notes>1</Notes>
  <HiddenSlides>0</HiddenSlides>
  <MMClips>3</MMClips>
  <ScaleCrop>false</ScaleCrop>
  <HeadingPairs>
    <vt:vector size="6" baseType="variant">
      <vt:variant>
        <vt:lpstr>Design</vt:lpstr>
      </vt:variant>
      <vt:variant>
        <vt:i4>3</vt:i4>
      </vt:variant>
      <vt:variant>
        <vt:lpstr>Eingebettete OLE-Server</vt:lpstr>
      </vt:variant>
      <vt:variant>
        <vt:i4>1</vt:i4>
      </vt:variant>
      <vt:variant>
        <vt:lpstr>Folientitel</vt:lpstr>
      </vt:variant>
      <vt:variant>
        <vt:i4>44</vt:i4>
      </vt:variant>
    </vt:vector>
  </HeadingPairs>
  <TitlesOfParts>
    <vt:vector size="48" baseType="lpstr">
      <vt:lpstr>1_Benutzerdefiniertes Design</vt:lpstr>
      <vt:lpstr>Office Theme</vt:lpstr>
      <vt:lpstr>1_Larissa-Design</vt:lpstr>
      <vt:lpstr>Formel</vt:lpstr>
      <vt:lpstr>Theory of ultrafast dynamics in superconductors</vt:lpstr>
      <vt:lpstr>MPI for the Structure and Dynamics of Matter, Hamburg</vt:lpstr>
      <vt:lpstr>Pump-probe spectroscopy (1887)</vt:lpstr>
      <vt:lpstr>Pump-probe spectroscopy (today)</vt:lpstr>
      <vt:lpstr>Ultrafast Materials Science</vt:lpstr>
      <vt:lpstr>Outline</vt:lpstr>
      <vt:lpstr>Non-Equilibrium Keldysh Formalism</vt:lpstr>
      <vt:lpstr>Model and Method</vt:lpstr>
      <vt:lpstr>Higgs amplitude mode </vt:lpstr>
      <vt:lpstr>Oscillations in photocurrent</vt:lpstr>
      <vt:lpstr>Amplitude mode oscillations</vt:lpstr>
      <vt:lpstr>How to enhance boson-mediated SC?</vt:lpstr>
      <vt:lpstr>How to enhance boson-mediated SC?</vt:lpstr>
      <vt:lpstr>Classical lattice dynamics</vt:lpstr>
      <vt:lpstr>Classical lattice dynamics</vt:lpstr>
      <vt:lpstr>Experimental motivation</vt:lpstr>
      <vt:lpstr>Simplest model: hopping ramp</vt:lpstr>
      <vt:lpstr>Superconductor evolution</vt:lpstr>
      <vt:lpstr>Enhancement during ramp</vt:lpstr>
      <vt:lpstr>Superconductor evolution</vt:lpstr>
      <vt:lpstr>Dynamically enhanced coupling?</vt:lpstr>
      <vt:lpstr>Summary</vt:lpstr>
      <vt:lpstr>PowerPoint-Präsentation</vt:lpstr>
      <vt:lpstr>Theory of laser-controlled competing orders</vt:lpstr>
      <vt:lpstr>Ultrafast order</vt:lpstr>
      <vt:lpstr>Driven SC/CDW </vt:lpstr>
      <vt:lpstr>Driven SC/CDW </vt:lpstr>
      <vt:lpstr>Driven SC/CDW </vt:lpstr>
      <vt:lpstr>Driven SC/CDW </vt:lpstr>
      <vt:lpstr>Driven SC/CDW </vt:lpstr>
      <vt:lpstr>Competing orders</vt:lpstr>
      <vt:lpstr>Simplistic Model</vt:lpstr>
      <vt:lpstr>Mean-field Hamiltonian</vt:lpstr>
      <vt:lpstr>Mean-field equations</vt:lpstr>
      <vt:lpstr>Laser hits degenerate orders</vt:lpstr>
      <vt:lpstr>Gap resonance – cw driving</vt:lpstr>
      <vt:lpstr>Gap resonance – cw driving</vt:lpstr>
      <vt:lpstr>Gap resonance – cw driving</vt:lpstr>
      <vt:lpstr>Gap resonance – cw driving</vt:lpstr>
      <vt:lpstr>Can we bring SC alive? </vt:lpstr>
      <vt:lpstr>Can we bring SC alive? </vt:lpstr>
      <vt:lpstr>Can we bring SC alive? – pulsed field</vt:lpstr>
      <vt:lpstr>What controls the dynamics?</vt:lpstr>
      <vt:lpstr>Summary part 2</vt:lpstr>
    </vt:vector>
  </TitlesOfParts>
  <Company>westwerk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Jelena Komso</dc:creator>
  <cp:lastModifiedBy>Michael Sentef</cp:lastModifiedBy>
  <cp:revision>621</cp:revision>
  <dcterms:created xsi:type="dcterms:W3CDTF">2013-01-18T09:00:28Z</dcterms:created>
  <dcterms:modified xsi:type="dcterms:W3CDTF">2016-09-14T08:22:16Z</dcterms:modified>
</cp:coreProperties>
</file>