
<file path=[Content_Types].xml><?xml version="1.0" encoding="utf-8"?>
<Types xmlns="http://schemas.openxmlformats.org/package/2006/content-types">
  <Default Extension="jpg" ContentType="image/jpeg"/>
  <Default Extension="emf" ContentType="image/x-emf"/>
  <Default Extension="jpeg" ContentType="image/jpeg"/>
  <Default Extension="xml" ContentType="application/xml"/>
  <Default Extension="mp4" ContentType="video/unknown"/>
  <Default Extension="vml" ContentType="application/vnd.openxmlformats-officedocument.vmlDrawing"/>
  <Default Extension="wdp" ContentType="image/vnd.ms-photo"/>
  <Default Extension="bin" ContentType="application/vnd.openxmlformats-officedocument.presentationml.printerSettings"/>
  <Default Extension="png" ContentType="image/png"/>
  <Default Extension="rels" ContentType="application/vnd.openxmlformats-package.relationships+xml"/>
  <Default Extension="gif" ContentType="video/unknown"/>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embeddings/oleObject1.bin" ContentType="application/vnd.openxmlformats-officedocument.oleObject"/>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49.gif" ContentType="image/gif"/>
  <Override PartName="/ppt/notesSlides/notesSlide4.xml" ContentType="application/vnd.openxmlformats-officedocument.presentationml.notesSlide+xml"/>
  <Override PartName="/ppt/media/image52.gif" ContentType="image/gif"/>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 id="2147483674" r:id="rId2"/>
    <p:sldMasterId id="2147483686" r:id="rId3"/>
  </p:sldMasterIdLst>
  <p:notesMasterIdLst>
    <p:notesMasterId r:id="rId46"/>
  </p:notesMasterIdLst>
  <p:handoutMasterIdLst>
    <p:handoutMasterId r:id="rId47"/>
  </p:handoutMasterIdLst>
  <p:sldIdLst>
    <p:sldId id="356" r:id="rId4"/>
    <p:sldId id="293" r:id="rId5"/>
    <p:sldId id="409" r:id="rId6"/>
    <p:sldId id="410" r:id="rId7"/>
    <p:sldId id="411" r:id="rId8"/>
    <p:sldId id="345" r:id="rId9"/>
    <p:sldId id="289" r:id="rId10"/>
    <p:sldId id="393" r:id="rId11"/>
    <p:sldId id="377" r:id="rId12"/>
    <p:sldId id="378" r:id="rId13"/>
    <p:sldId id="408" r:id="rId14"/>
    <p:sldId id="381" r:id="rId15"/>
    <p:sldId id="383" r:id="rId16"/>
    <p:sldId id="384" r:id="rId17"/>
    <p:sldId id="385" r:id="rId18"/>
    <p:sldId id="386" r:id="rId19"/>
    <p:sldId id="387" r:id="rId20"/>
    <p:sldId id="388" r:id="rId21"/>
    <p:sldId id="389" r:id="rId22"/>
    <p:sldId id="390" r:id="rId23"/>
    <p:sldId id="392" r:id="rId24"/>
    <p:sldId id="395" r:id="rId25"/>
    <p:sldId id="357" r:id="rId26"/>
    <p:sldId id="407" r:id="rId27"/>
    <p:sldId id="360" r:id="rId28"/>
    <p:sldId id="361" r:id="rId29"/>
    <p:sldId id="362" r:id="rId30"/>
    <p:sldId id="355" r:id="rId31"/>
    <p:sldId id="376" r:id="rId32"/>
    <p:sldId id="313" r:id="rId33"/>
    <p:sldId id="396" r:id="rId34"/>
    <p:sldId id="397" r:id="rId35"/>
    <p:sldId id="398" r:id="rId36"/>
    <p:sldId id="399" r:id="rId37"/>
    <p:sldId id="400" r:id="rId38"/>
    <p:sldId id="401" r:id="rId39"/>
    <p:sldId id="402" r:id="rId40"/>
    <p:sldId id="403" r:id="rId41"/>
    <p:sldId id="404" r:id="rId42"/>
    <p:sldId id="405" r:id="rId43"/>
    <p:sldId id="406" r:id="rId44"/>
    <p:sldId id="375" r:id="rId45"/>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F6EA7"/>
    <a:srgbClr val="4A7E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77" autoAdjust="0"/>
    <p:restoredTop sz="94660"/>
  </p:normalViewPr>
  <p:slideViewPr>
    <p:cSldViewPr showGuides="1">
      <p:cViewPr varScale="1">
        <p:scale>
          <a:sx n="43" d="100"/>
          <a:sy n="43" d="100"/>
        </p:scale>
        <p:origin x="-1368" y="-96"/>
      </p:cViewPr>
      <p:guideLst>
        <p:guide orient="horz" pos="2671"/>
        <p:guide orient="horz" pos="4247"/>
        <p:guide pos="5662"/>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notesMaster" Target="notesMasters/notesMaster1.xml"/><Relationship Id="rId47" Type="http://schemas.openxmlformats.org/officeDocument/2006/relationships/handoutMaster" Target="handoutMasters/handoutMaster1.xml"/><Relationship Id="rId48" Type="http://schemas.openxmlformats.org/officeDocument/2006/relationships/printerSettings" Target="printerSettings/printerSettings1.bin"/><Relationship Id="rId49" Type="http://schemas.openxmlformats.org/officeDocument/2006/relationships/presProps" Target="presProps.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50" Type="http://schemas.openxmlformats.org/officeDocument/2006/relationships/viewProps" Target="viewProps.xml"/><Relationship Id="rId51" Type="http://schemas.openxmlformats.org/officeDocument/2006/relationships/theme" Target="theme/theme1.xml"/><Relationship Id="rId5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9" Type="http://schemas.openxmlformats.org/officeDocument/2006/relationships/slide" Target="slides/slide6.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87D89F2-0803-7F41-9B4C-E9C3ADD1E855}" type="datetimeFigureOut">
              <a:rPr lang="de-DE" smtClean="0"/>
              <a:t>19.03.17</a:t>
            </a:fld>
            <a:endParaRPr lang="de-DE"/>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B30085C-D9AE-C24D-952C-A8042AC91A53}" type="slidenum">
              <a:rPr lang="de-DE" smtClean="0"/>
              <a:t>‹Nr.›</a:t>
            </a:fld>
            <a:endParaRPr lang="de-DE"/>
          </a:p>
        </p:txBody>
      </p:sp>
    </p:spTree>
    <p:extLst>
      <p:ext uri="{BB962C8B-B14F-4D97-AF65-F5344CB8AC3E}">
        <p14:creationId xmlns:p14="http://schemas.microsoft.com/office/powerpoint/2010/main" val="218420494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D2CBF15-D1A2-AC4A-BA6D-6900C59FF1A5}" type="datetimeFigureOut">
              <a:rPr lang="de-DE" smtClean="0"/>
              <a:t>19.03.17</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5CCD241-FA31-E74C-A75D-C7AD5CB17AB8}" type="slidenum">
              <a:rPr lang="de-DE" smtClean="0"/>
              <a:t>‹Nr.›</a:t>
            </a:fld>
            <a:endParaRPr lang="de-DE"/>
          </a:p>
        </p:txBody>
      </p:sp>
    </p:spTree>
    <p:extLst>
      <p:ext uri="{BB962C8B-B14F-4D97-AF65-F5344CB8AC3E}">
        <p14:creationId xmlns:p14="http://schemas.microsoft.com/office/powerpoint/2010/main" val="148998965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72B7492C-1CA7-9D45-AA87-13D9AF80F691}" type="slidenum">
              <a:t>1</a:t>
            </a:fld>
            <a:endParaRPr lang="de-DE"/>
          </a:p>
        </p:txBody>
      </p:sp>
    </p:spTree>
    <p:extLst>
      <p:ext uri="{BB962C8B-B14F-4D97-AF65-F5344CB8AC3E}">
        <p14:creationId xmlns:p14="http://schemas.microsoft.com/office/powerpoint/2010/main" val="6458395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The first question that you may ask already at this point: Why does</a:t>
            </a:r>
            <a:r>
              <a:rPr lang="de-DE" baseline="0"/>
              <a:t> one want to do ultrafast materials science in the first place?</a:t>
            </a:r>
          </a:p>
          <a:p>
            <a:r>
              <a:rPr lang="de-DE" baseline="0"/>
              <a:t>There are several answers: To understand how complex quantum materials work, one needs to understand elementary excitations above the equilibrium state. These excitations, however, span large time and energy scales, as highlighted in this picture of typical scales in solids. </a:t>
            </a:r>
          </a:p>
          <a:p>
            <a:r>
              <a:rPr lang="de-DE" baseline="0"/>
              <a:t>COMPLEMENTARITY between time and energy tells us that excitations that are hard to resolve in one domain are much more easily resolved in the other domain. So even for LINEAR RESPONSE, going to the time domain provides an additional tool. </a:t>
            </a:r>
          </a:p>
          <a:p>
            <a:endParaRPr lang="de-DE" baseline="0"/>
          </a:p>
          <a:p>
            <a:r>
              <a:rPr lang="de-DE" baseline="0"/>
              <a:t>Then, collective emergent states of many electrons and many ions arise due to complicated interactions. I will show an example where we understand the nature of quasiparticles and their coupling to one dominant bosonic mode from a time-domain pump-probe spectroscopy, which may have important implications for the understanding of high-temperature superconductivity, one of the holy grails of solid-state physics yet unsolved.</a:t>
            </a:r>
          </a:p>
          <a:p>
            <a:endParaRPr lang="de-DE" baseline="0"/>
          </a:p>
          <a:p>
            <a:r>
              <a:rPr lang="de-DE" baseline="0"/>
              <a:t>The understanding of ordered states automatically leads to the question: Can we not only learn about ordering mechanisms, but also about how we can control ordered states and enhance orderings? This would be important also for applications – think of room-temperature superconductivity as a long-term goal. In particular, the delicate balance between competing orders, where one suppresses the other, and how to change this game with a laser pulse is of central importance in the field.</a:t>
            </a:r>
          </a:p>
          <a:p>
            <a:endParaRPr lang="de-DE" baseline="0"/>
          </a:p>
          <a:p>
            <a:r>
              <a:rPr lang="de-DE" baseline="0"/>
              <a:t>And, finally, it is a no-brainer that we need to go out of equilibrium to understand new states of matter that only exist when we pump the system, such as inducing nonequilibrium phase transitions or Floquet states that I will describe in the last part of my talk.</a:t>
            </a:r>
          </a:p>
          <a:p>
            <a:endParaRPr lang="de-DE" baseline="0"/>
          </a:p>
        </p:txBody>
      </p:sp>
      <p:sp>
        <p:nvSpPr>
          <p:cNvPr id="4" name="Foliennummernplatzhalter 3"/>
          <p:cNvSpPr>
            <a:spLocks noGrp="1"/>
          </p:cNvSpPr>
          <p:nvPr>
            <p:ph type="sldNum" sz="quarter" idx="10"/>
          </p:nvPr>
        </p:nvSpPr>
        <p:spPr/>
        <p:txBody>
          <a:bodyPr/>
          <a:lstStyle/>
          <a:p>
            <a:fld id="{72B7492C-1CA7-9D45-AA87-13D9AF80F691}" type="slidenum">
              <a:t>6</a:t>
            </a:fld>
            <a:endParaRPr lang="de-DE"/>
          </a:p>
        </p:txBody>
      </p:sp>
    </p:spTree>
    <p:extLst>
      <p:ext uri="{BB962C8B-B14F-4D97-AF65-F5344CB8AC3E}">
        <p14:creationId xmlns:p14="http://schemas.microsoft.com/office/powerpoint/2010/main" val="35967992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Different regimes depending on driving frequency and amplitude</a:t>
            </a:r>
          </a:p>
        </p:txBody>
      </p:sp>
      <p:sp>
        <p:nvSpPr>
          <p:cNvPr id="4" name="Foliennummernplatzhalter 3"/>
          <p:cNvSpPr>
            <a:spLocks noGrp="1"/>
          </p:cNvSpPr>
          <p:nvPr>
            <p:ph type="sldNum" sz="quarter" idx="10"/>
          </p:nvPr>
        </p:nvSpPr>
        <p:spPr/>
        <p:txBody>
          <a:bodyPr/>
          <a:lstStyle/>
          <a:p>
            <a:fld id="{15CCD241-FA31-E74C-A75D-C7AD5CB17AB8}" type="slidenum">
              <a:rPr lang="de-DE" smtClean="0"/>
              <a:t>9</a:t>
            </a:fld>
            <a:endParaRPr lang="de-DE"/>
          </a:p>
        </p:txBody>
      </p:sp>
    </p:spTree>
    <p:extLst>
      <p:ext uri="{BB962C8B-B14F-4D97-AF65-F5344CB8AC3E}">
        <p14:creationId xmlns:p14="http://schemas.microsoft.com/office/powerpoint/2010/main" val="15395356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Different regimes depending on driving frequency and amplitude</a:t>
            </a:r>
          </a:p>
        </p:txBody>
      </p:sp>
      <p:sp>
        <p:nvSpPr>
          <p:cNvPr id="4" name="Foliennummernplatzhalter 3"/>
          <p:cNvSpPr>
            <a:spLocks noGrp="1"/>
          </p:cNvSpPr>
          <p:nvPr>
            <p:ph type="sldNum" sz="quarter" idx="10"/>
          </p:nvPr>
        </p:nvSpPr>
        <p:spPr/>
        <p:txBody>
          <a:bodyPr/>
          <a:lstStyle/>
          <a:p>
            <a:fld id="{15CCD241-FA31-E74C-A75D-C7AD5CB17AB8}" type="slidenum">
              <a:rPr lang="de-DE" smtClean="0"/>
              <a:t>21</a:t>
            </a:fld>
            <a:endParaRPr lang="de-DE"/>
          </a:p>
        </p:txBody>
      </p:sp>
    </p:spTree>
    <p:extLst>
      <p:ext uri="{BB962C8B-B14F-4D97-AF65-F5344CB8AC3E}">
        <p14:creationId xmlns:p14="http://schemas.microsoft.com/office/powerpoint/2010/main" val="15395356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a:xfrm>
            <a:off x="457200" y="6356350"/>
            <a:ext cx="2133600" cy="365125"/>
          </a:xfrm>
          <a:prstGeom prst="rect">
            <a:avLst/>
          </a:prstGeom>
        </p:spPr>
        <p:txBody>
          <a:bodyPr/>
          <a:lstStyle/>
          <a:p>
            <a:endParaRPr lang="de-DE"/>
          </a:p>
        </p:txBody>
      </p:sp>
      <p:sp>
        <p:nvSpPr>
          <p:cNvPr id="5" name="Fußzeilenplatzhalter 4"/>
          <p:cNvSpPr>
            <a:spLocks noGrp="1"/>
          </p:cNvSpPr>
          <p:nvPr>
            <p:ph type="ftr" sz="quarter" idx="11"/>
          </p:nvPr>
        </p:nvSpPr>
        <p:spPr>
          <a:xfrm>
            <a:off x="3124200" y="6356350"/>
            <a:ext cx="2895600" cy="365125"/>
          </a:xfrm>
          <a:prstGeom prst="rect">
            <a:avLst/>
          </a:prstGeom>
        </p:spPr>
        <p:txBody>
          <a:bodyPr/>
          <a:lstStyle/>
          <a:p>
            <a:endParaRPr lang="de-DE"/>
          </a:p>
        </p:txBody>
      </p:sp>
      <p:sp>
        <p:nvSpPr>
          <p:cNvPr id="6" name="Foliennummernplatzhalter 5"/>
          <p:cNvSpPr>
            <a:spLocks noGrp="1"/>
          </p:cNvSpPr>
          <p:nvPr>
            <p:ph type="sldNum" sz="quarter" idx="12"/>
          </p:nvPr>
        </p:nvSpPr>
        <p:spPr/>
        <p:txBody>
          <a:bodyPr/>
          <a:lstStyle/>
          <a:p>
            <a:fld id="{C659602C-C509-426F-9F9A-2B71F869BD41}" type="slidenum">
              <a:rPr lang="de-DE" smtClean="0"/>
              <a:pPr/>
              <a:t>‹Nr.›</a:t>
            </a:fld>
            <a:endParaRPr lang="de-D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de-D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de-DE">
              <a:solidFill>
                <a:prstClr val="white"/>
              </a:solidFill>
            </a:endParaRPr>
          </a:p>
        </p:txBody>
      </p:sp>
      <p:sp>
        <p:nvSpPr>
          <p:cNvPr id="6" name="Footer Placeholder 5"/>
          <p:cNvSpPr>
            <a:spLocks noGrp="1"/>
          </p:cNvSpPr>
          <p:nvPr>
            <p:ph type="ftr" sz="quarter" idx="11"/>
          </p:nvPr>
        </p:nvSpPr>
        <p:spPr/>
        <p:txBody>
          <a:bodyPr/>
          <a:lstStyle/>
          <a:p>
            <a:endParaRPr lang="de-DE">
              <a:solidFill>
                <a:prstClr val="white"/>
              </a:solidFill>
            </a:endParaRPr>
          </a:p>
        </p:txBody>
      </p:sp>
      <p:sp>
        <p:nvSpPr>
          <p:cNvPr id="7" name="Slide Number Placeholder 6"/>
          <p:cNvSpPr>
            <a:spLocks noGrp="1"/>
          </p:cNvSpPr>
          <p:nvPr>
            <p:ph type="sldNum" sz="quarter" idx="12"/>
          </p:nvPr>
        </p:nvSpPr>
        <p:spPr/>
        <p:txBody>
          <a:bodyPr/>
          <a:lstStyle/>
          <a:p>
            <a:fld id="{10D13EAE-38DB-4EF4-A01A-B555F6F7F52D}" type="slidenum">
              <a:rPr lang="de-DE" smtClean="0">
                <a:solidFill>
                  <a:prstClr val="white"/>
                </a:solidFill>
              </a:rPr>
              <a:pPr/>
              <a:t>‹Nr.›</a:t>
            </a:fld>
            <a:endParaRPr lang="de-DE">
              <a:solidFill>
                <a:prstClr val="white"/>
              </a:solidFill>
            </a:endParaRPr>
          </a:p>
        </p:txBody>
      </p:sp>
      <p:pic>
        <p:nvPicPr>
          <p:cNvPr id="8" name="Grafik 10" descr="mpsd-logo_white_symbol_RGB_big.png"/>
          <p:cNvPicPr>
            <a:picLocks noChangeAspect="1"/>
          </p:cNvPicPr>
          <p:nvPr userDrawn="1"/>
        </p:nvPicPr>
        <p:blipFill>
          <a:blip r:embed="rId2" cstate="print"/>
          <a:stretch>
            <a:fillRect/>
          </a:stretch>
        </p:blipFill>
        <p:spPr>
          <a:xfrm>
            <a:off x="30087" y="6541528"/>
            <a:ext cx="265019" cy="288000"/>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29479" y="6549620"/>
            <a:ext cx="286588" cy="288000"/>
          </a:xfrm>
          <a:prstGeom prst="rect">
            <a:avLst/>
          </a:prstGeom>
        </p:spPr>
      </p:pic>
    </p:spTree>
    <p:extLst>
      <p:ext uri="{BB962C8B-B14F-4D97-AF65-F5344CB8AC3E}">
        <p14:creationId xmlns:p14="http://schemas.microsoft.com/office/powerpoint/2010/main" val="1063107671"/>
      </p:ext>
    </p:extLst>
  </p:cSld>
  <p:clrMapOvr>
    <a:masterClrMapping/>
  </p:clrMapOvr>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de-D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de-DE">
              <a:solidFill>
                <a:prstClr val="white"/>
              </a:solidFill>
            </a:endParaRPr>
          </a:p>
        </p:txBody>
      </p:sp>
      <p:sp>
        <p:nvSpPr>
          <p:cNvPr id="6" name="Footer Placeholder 5"/>
          <p:cNvSpPr>
            <a:spLocks noGrp="1"/>
          </p:cNvSpPr>
          <p:nvPr>
            <p:ph type="ftr" sz="quarter" idx="11"/>
          </p:nvPr>
        </p:nvSpPr>
        <p:spPr/>
        <p:txBody>
          <a:bodyPr/>
          <a:lstStyle>
            <a:lvl1pPr>
              <a:defRPr/>
            </a:lvl1pPr>
          </a:lstStyle>
          <a:p>
            <a:endParaRPr lang="de-DE" dirty="0">
              <a:solidFill>
                <a:prstClr val="white"/>
              </a:solidFill>
            </a:endParaRPr>
          </a:p>
        </p:txBody>
      </p:sp>
      <p:sp>
        <p:nvSpPr>
          <p:cNvPr id="7" name="Slide Number Placeholder 6"/>
          <p:cNvSpPr>
            <a:spLocks noGrp="1"/>
          </p:cNvSpPr>
          <p:nvPr>
            <p:ph type="sldNum" sz="quarter" idx="12"/>
          </p:nvPr>
        </p:nvSpPr>
        <p:spPr/>
        <p:txBody>
          <a:bodyPr/>
          <a:lstStyle/>
          <a:p>
            <a:fld id="{10D13EAE-38DB-4EF4-A01A-B555F6F7F52D}" type="slidenum">
              <a:rPr lang="de-DE" smtClean="0">
                <a:solidFill>
                  <a:prstClr val="white"/>
                </a:solidFill>
              </a:rPr>
              <a:pPr/>
              <a:t>‹Nr.›</a:t>
            </a:fld>
            <a:endParaRPr lang="de-DE">
              <a:solidFill>
                <a:prstClr val="white"/>
              </a:solidFill>
            </a:endParaRPr>
          </a:p>
        </p:txBody>
      </p:sp>
      <p:pic>
        <p:nvPicPr>
          <p:cNvPr id="8" name="Grafik 10" descr="mpsd-logo_white_symbol_RGB_big.png"/>
          <p:cNvPicPr>
            <a:picLocks noChangeAspect="1"/>
          </p:cNvPicPr>
          <p:nvPr userDrawn="1"/>
        </p:nvPicPr>
        <p:blipFill>
          <a:blip r:embed="rId2" cstate="print"/>
          <a:stretch>
            <a:fillRect/>
          </a:stretch>
        </p:blipFill>
        <p:spPr>
          <a:xfrm>
            <a:off x="30087" y="6541528"/>
            <a:ext cx="265019" cy="288000"/>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29479" y="6549620"/>
            <a:ext cx="286588" cy="288000"/>
          </a:xfrm>
          <a:prstGeom prst="rect">
            <a:avLst/>
          </a:prstGeom>
        </p:spPr>
      </p:pic>
    </p:spTree>
    <p:extLst>
      <p:ext uri="{BB962C8B-B14F-4D97-AF65-F5344CB8AC3E}">
        <p14:creationId xmlns:p14="http://schemas.microsoft.com/office/powerpoint/2010/main" val="42634841"/>
      </p:ext>
    </p:extLst>
  </p:cSld>
  <p:clrMapOvr>
    <a:masterClrMapping/>
  </p:clrMapOvr>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6" name="Foliennummernplatzhalter 5"/>
          <p:cNvSpPr>
            <a:spLocks noGrp="1"/>
          </p:cNvSpPr>
          <p:nvPr>
            <p:ph type="sldNum" sz="quarter" idx="12"/>
          </p:nvPr>
        </p:nvSpPr>
        <p:spPr/>
        <p:txBody>
          <a:bodyPr/>
          <a:lstStyle/>
          <a:p>
            <a:fld id="{23155EE4-D8BF-411D-B2A6-8DAE0BEABB86}"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715291507"/>
      </p:ext>
    </p:extLst>
  </p:cSld>
  <p:clrMapOvr>
    <a:masterClrMapping/>
  </p:clrMapOvr>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8" descr="Overlay-ContentSlides.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0813" y="187325"/>
            <a:ext cx="8828087" cy="648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CA" smtClean="0"/>
              <a:t>Click to edit Master title style</a:t>
            </a:r>
            <a:endParaRPr/>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a:p>
        </p:txBody>
      </p:sp>
      <p:sp>
        <p:nvSpPr>
          <p:cNvPr id="5" name="Date Placeholder 3"/>
          <p:cNvSpPr>
            <a:spLocks noGrp="1"/>
          </p:cNvSpPr>
          <p:nvPr>
            <p:ph type="dt" sz="half" idx="10"/>
          </p:nvPr>
        </p:nvSpPr>
        <p:spPr>
          <a:xfrm>
            <a:off x="381000" y="6288088"/>
            <a:ext cx="1887538" cy="365125"/>
          </a:xfrm>
          <a:prstGeom prst="rect">
            <a:avLst/>
          </a:prstGeom>
        </p:spPr>
        <p:txBody>
          <a:bodyPr/>
          <a:lstStyle>
            <a:lvl1pPr>
              <a:defRPr/>
            </a:lvl1pPr>
          </a:lstStyle>
          <a:p>
            <a:pPr>
              <a:defRPr/>
            </a:pPr>
            <a:endParaRPr lang="en-US">
              <a:solidFill>
                <a:prstClr val="black"/>
              </a:solidFill>
            </a:endParaRPr>
          </a:p>
        </p:txBody>
      </p:sp>
      <p:sp>
        <p:nvSpPr>
          <p:cNvPr id="6" name="Footer Placeholder 4"/>
          <p:cNvSpPr>
            <a:spLocks noGrp="1"/>
          </p:cNvSpPr>
          <p:nvPr>
            <p:ph type="ftr" sz="quarter" idx="11"/>
          </p:nvPr>
        </p:nvSpPr>
        <p:spPr>
          <a:xfrm>
            <a:off x="3305175" y="6288088"/>
            <a:ext cx="5238750" cy="365125"/>
          </a:xfrm>
          <a:prstGeom prst="rect">
            <a:avLst/>
          </a:prstGeom>
        </p:spPr>
        <p:txBody>
          <a:bodyPr/>
          <a:lstStyle>
            <a:lvl1pPr>
              <a:defRPr/>
            </a:lvl1pPr>
          </a:lstStyle>
          <a:p>
            <a:pPr>
              <a:defRPr/>
            </a:pPr>
            <a:endParaRPr lang="en-GB">
              <a:solidFill>
                <a:prstClr val="black"/>
              </a:solidFill>
            </a:endParaRPr>
          </a:p>
        </p:txBody>
      </p:sp>
      <p:sp>
        <p:nvSpPr>
          <p:cNvPr id="7" name="Slide Number Placeholder 5"/>
          <p:cNvSpPr>
            <a:spLocks noGrp="1"/>
          </p:cNvSpPr>
          <p:nvPr>
            <p:ph type="sldNum" sz="quarter" idx="12"/>
          </p:nvPr>
        </p:nvSpPr>
        <p:spPr/>
        <p:txBody>
          <a:bodyPr/>
          <a:lstStyle>
            <a:lvl1pPr>
              <a:defRPr/>
            </a:lvl1pPr>
          </a:lstStyle>
          <a:p>
            <a:pPr>
              <a:defRPr/>
            </a:pPr>
            <a:fld id="{5CD9E709-C55D-414C-A08C-24A8865454BE}" type="slidenum">
              <a:rPr lang="en-US">
                <a:solidFill>
                  <a:prstClr val="black">
                    <a:tint val="75000"/>
                  </a:prstClr>
                </a:solidFill>
              </a:rPr>
              <a:pPr>
                <a:defRPr/>
              </a:pPr>
              <a:t>‹Nr.›</a:t>
            </a:fld>
            <a:endParaRPr lang="en-US">
              <a:solidFill>
                <a:prstClr val="black">
                  <a:tint val="75000"/>
                </a:prstClr>
              </a:solidFill>
            </a:endParaRPr>
          </a:p>
        </p:txBody>
      </p:sp>
    </p:spTree>
    <p:extLst>
      <p:ext uri="{BB962C8B-B14F-4D97-AF65-F5344CB8AC3E}">
        <p14:creationId xmlns:p14="http://schemas.microsoft.com/office/powerpoint/2010/main" val="63571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prstClr val="black"/>
              </a:solidFill>
            </a:endParaRPr>
          </a:p>
        </p:txBody>
      </p:sp>
      <p:sp>
        <p:nvSpPr>
          <p:cNvPr id="3"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solidFill>
                <a:prstClr val="black"/>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16998F7-1993-47F0-8215-3DE1303FD577}" type="slidenum">
              <a:rPr lang="en-US">
                <a:solidFill>
                  <a:prstClr val="black">
                    <a:tint val="75000"/>
                  </a:prstClr>
                </a:solidFill>
              </a:rPr>
              <a:pPr>
                <a:defRPr/>
              </a:pPr>
              <a:t>‹Nr.›</a:t>
            </a:fld>
            <a:endParaRPr lang="en-US">
              <a:solidFill>
                <a:prstClr val="black">
                  <a:tint val="75000"/>
                </a:prstClr>
              </a:solidFill>
            </a:endParaRPr>
          </a:p>
        </p:txBody>
      </p:sp>
    </p:spTree>
    <p:extLst>
      <p:ext uri="{BB962C8B-B14F-4D97-AF65-F5344CB8AC3E}">
        <p14:creationId xmlns:p14="http://schemas.microsoft.com/office/powerpoint/2010/main" val="4261635909"/>
      </p:ext>
    </p:extLst>
  </p:cSld>
  <p:clrMapOvr>
    <a:masterClrMapping/>
  </p:clrMapOvr>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68C2560D-EC28-3B41-86E8-18F1CE0113B4}" type="datetimeFigureOut">
              <a:rPr lang="en-US" smtClean="0"/>
              <a:t>22.03.17</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2066355A-084C-D24E-9AD2-7E4FC41EA627}" type="slidenum">
              <a:rPr lang="en-US" smtClean="0"/>
              <a:t>‹Nr.›</a:t>
            </a:fld>
            <a:endParaRPr lang="en-US"/>
          </a:p>
        </p:txBody>
      </p:sp>
    </p:spTree>
    <p:extLst>
      <p:ext uri="{BB962C8B-B14F-4D97-AF65-F5344CB8AC3E}">
        <p14:creationId xmlns:p14="http://schemas.microsoft.com/office/powerpoint/2010/main" val="30560662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a:p>
        </p:txBody>
      </p:sp>
      <p:sp>
        <p:nvSpPr>
          <p:cNvPr id="5" name="Date Placeholder 3"/>
          <p:cNvSpPr>
            <a:spLocks noGrp="1"/>
          </p:cNvSpPr>
          <p:nvPr>
            <p:ph type="dt" sz="half" idx="10"/>
          </p:nvPr>
        </p:nvSpPr>
        <p:spPr>
          <a:xfrm>
            <a:off x="381000" y="6288088"/>
            <a:ext cx="1887538" cy="365125"/>
          </a:xfrm>
          <a:prstGeom prst="rect">
            <a:avLst/>
          </a:prstGeom>
        </p:spPr>
        <p:txBody>
          <a:bodyPr/>
          <a:lstStyle>
            <a:lvl1pPr>
              <a:defRPr/>
            </a:lvl1pPr>
          </a:lstStyle>
          <a:p>
            <a:pPr>
              <a:defRPr/>
            </a:pPr>
            <a:endParaRPr lang="en-US">
              <a:solidFill>
                <a:prstClr val="black"/>
              </a:solidFill>
            </a:endParaRPr>
          </a:p>
        </p:txBody>
      </p:sp>
      <p:sp>
        <p:nvSpPr>
          <p:cNvPr id="6" name="Footer Placeholder 4"/>
          <p:cNvSpPr>
            <a:spLocks noGrp="1"/>
          </p:cNvSpPr>
          <p:nvPr>
            <p:ph type="ftr" sz="quarter" idx="11"/>
          </p:nvPr>
        </p:nvSpPr>
        <p:spPr>
          <a:xfrm>
            <a:off x="3305175" y="6288088"/>
            <a:ext cx="5238750" cy="365125"/>
          </a:xfrm>
          <a:prstGeom prst="rect">
            <a:avLst/>
          </a:prstGeom>
        </p:spPr>
        <p:txBody>
          <a:bodyPr/>
          <a:lstStyle>
            <a:lvl1pPr>
              <a:defRPr/>
            </a:lvl1pPr>
          </a:lstStyle>
          <a:p>
            <a:pPr>
              <a:defRPr/>
            </a:pPr>
            <a:endParaRPr lang="en-GB">
              <a:solidFill>
                <a:prstClr val="black"/>
              </a:solidFill>
            </a:endParaRPr>
          </a:p>
        </p:txBody>
      </p:sp>
      <p:sp>
        <p:nvSpPr>
          <p:cNvPr id="7" name="Slide Number Placeholder 5"/>
          <p:cNvSpPr>
            <a:spLocks noGrp="1"/>
          </p:cNvSpPr>
          <p:nvPr>
            <p:ph type="sldNum" sz="quarter" idx="12"/>
          </p:nvPr>
        </p:nvSpPr>
        <p:spPr/>
        <p:txBody>
          <a:bodyPr/>
          <a:lstStyle>
            <a:lvl1pPr>
              <a:defRPr/>
            </a:lvl1pPr>
          </a:lstStyle>
          <a:p>
            <a:pPr>
              <a:defRPr/>
            </a:pPr>
            <a:fld id="{5CD9E709-C55D-414C-A08C-24A8865454BE}" type="slidenum">
              <a:rPr lang="en-US">
                <a:solidFill>
                  <a:prstClr val="black">
                    <a:tint val="75000"/>
                  </a:prstClr>
                </a:solidFill>
              </a:rPr>
              <a:pPr>
                <a:defRPr/>
              </a:pPr>
              <a:t>‹Nr.›</a:t>
            </a:fld>
            <a:endParaRPr lang="en-US">
              <a:solidFill>
                <a:prstClr val="black">
                  <a:tint val="75000"/>
                </a:prstClr>
              </a:solidFill>
            </a:endParaRPr>
          </a:p>
        </p:txBody>
      </p:sp>
    </p:spTree>
    <p:extLst>
      <p:ext uri="{BB962C8B-B14F-4D97-AF65-F5344CB8AC3E}">
        <p14:creationId xmlns:p14="http://schemas.microsoft.com/office/powerpoint/2010/main" val="63571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3059A0"/>
        </a:solidFill>
        <a:effectLst/>
      </p:bgPr>
    </p:bg>
    <p:spTree>
      <p:nvGrpSpPr>
        <p:cNvPr id="1" name=""/>
        <p:cNvGrpSpPr/>
        <p:nvPr/>
      </p:nvGrpSpPr>
      <p:grpSpPr>
        <a:xfrm>
          <a:off x="0" y="0"/>
          <a:ext cx="0" cy="0"/>
          <a:chOff x="0" y="0"/>
          <a:chExt cx="0" cy="0"/>
        </a:xfrm>
      </p:grpSpPr>
      <p:pic>
        <p:nvPicPr>
          <p:cNvPr id="7" name="Grafik 10" descr="mpsd-logo_white_symbol_RGB_big.png"/>
          <p:cNvPicPr>
            <a:picLocks noChangeAspect="1"/>
          </p:cNvPicPr>
          <p:nvPr userDrawn="1"/>
        </p:nvPicPr>
        <p:blipFill>
          <a:blip r:embed="rId2" cstate="print"/>
          <a:stretch>
            <a:fillRect/>
          </a:stretch>
        </p:blipFill>
        <p:spPr>
          <a:xfrm>
            <a:off x="-1692696" y="2713451"/>
            <a:ext cx="5760640" cy="6260165"/>
          </a:xfrm>
          <a:prstGeom prst="rect">
            <a:avLst/>
          </a:prstGeom>
        </p:spPr>
      </p:pic>
      <p:sp>
        <p:nvSpPr>
          <p:cNvPr id="2" name="Title 1"/>
          <p:cNvSpPr>
            <a:spLocks noGrp="1"/>
          </p:cNvSpPr>
          <p:nvPr>
            <p:ph type="ctrTitle"/>
          </p:nvPr>
        </p:nvSpPr>
        <p:spPr>
          <a:xfrm>
            <a:off x="683568" y="1243426"/>
            <a:ext cx="7772400" cy="1470025"/>
          </a:xfrm>
          <a:noFill/>
        </p:spPr>
        <p:txBody>
          <a:bodyPr/>
          <a:lstStyle>
            <a:lvl1pPr algn="r">
              <a:defRPr>
                <a:solidFill>
                  <a:schemeClr val="bg1"/>
                </a:solidFill>
              </a:defRPr>
            </a:lvl1pPr>
          </a:lstStyle>
          <a:p>
            <a:r>
              <a:rPr lang="en-US" dirty="0" smtClean="0"/>
              <a:t>Click to edit Master title style</a:t>
            </a:r>
            <a:endParaRPr lang="de-DE" dirty="0"/>
          </a:p>
        </p:txBody>
      </p:sp>
      <p:sp>
        <p:nvSpPr>
          <p:cNvPr id="3" name="Subtitle 2"/>
          <p:cNvSpPr>
            <a:spLocks noGrp="1"/>
          </p:cNvSpPr>
          <p:nvPr>
            <p:ph type="subTitle" idx="1"/>
          </p:nvPr>
        </p:nvSpPr>
        <p:spPr>
          <a:xfrm>
            <a:off x="2699792" y="3068960"/>
            <a:ext cx="5752728" cy="1752600"/>
          </a:xfrm>
          <a:noFill/>
        </p:spPr>
        <p:txBody>
          <a:bodyPr/>
          <a:lstStyle>
            <a:lvl1pPr marL="0" indent="0" algn="r">
              <a:buNone/>
              <a:defRPr>
                <a:solidFill>
                  <a:schemeClr val="bg1">
                    <a:lumMod val="6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de-DE" dirty="0"/>
          </a:p>
        </p:txBody>
      </p:sp>
      <p:sp>
        <p:nvSpPr>
          <p:cNvPr id="4" name="Date Placeholder 3"/>
          <p:cNvSpPr>
            <a:spLocks noGrp="1"/>
          </p:cNvSpPr>
          <p:nvPr>
            <p:ph type="dt" sz="half" idx="10"/>
          </p:nvPr>
        </p:nvSpPr>
        <p:spPr/>
        <p:txBody>
          <a:bodyPr/>
          <a:lstStyle>
            <a:lvl1pPr>
              <a:defRPr>
                <a:solidFill>
                  <a:srgbClr val="3059A0"/>
                </a:solidFill>
              </a:defRPr>
            </a:lvl1pPr>
          </a:lstStyle>
          <a:p>
            <a:endParaRPr lang="de-DE"/>
          </a:p>
        </p:txBody>
      </p:sp>
      <p:sp>
        <p:nvSpPr>
          <p:cNvPr id="5" name="Footer Placeholder 4"/>
          <p:cNvSpPr>
            <a:spLocks noGrp="1"/>
          </p:cNvSpPr>
          <p:nvPr>
            <p:ph type="ftr" sz="quarter" idx="11"/>
          </p:nvPr>
        </p:nvSpPr>
        <p:spPr/>
        <p:txBody>
          <a:bodyPr/>
          <a:lstStyle>
            <a:lvl1pPr>
              <a:defRPr/>
            </a:lvl1pPr>
          </a:lstStyle>
          <a:p>
            <a:endParaRPr lang="de-DE" dirty="0">
              <a:solidFill>
                <a:prstClr val="white"/>
              </a:solidFill>
            </a:endParaRPr>
          </a:p>
        </p:txBody>
      </p:sp>
      <p:sp>
        <p:nvSpPr>
          <p:cNvPr id="6" name="Slide Number Placeholder 5"/>
          <p:cNvSpPr>
            <a:spLocks noGrp="1"/>
          </p:cNvSpPr>
          <p:nvPr>
            <p:ph type="sldNum" sz="quarter" idx="12"/>
          </p:nvPr>
        </p:nvSpPr>
        <p:spPr/>
        <p:txBody>
          <a:bodyPr/>
          <a:lstStyle/>
          <a:p>
            <a:fld id="{5A84F807-3C2E-4871-897B-F5A6027840F1}" type="slidenum">
              <a:rPr lang="de-DE" smtClean="0">
                <a:solidFill>
                  <a:prstClr val="white"/>
                </a:solidFill>
              </a:rPr>
              <a:pPr/>
              <a:t>‹Nr.›</a:t>
            </a:fld>
            <a:endParaRPr lang="de-DE" dirty="0">
              <a:solidFill>
                <a:prstClr val="white"/>
              </a:solidFill>
            </a:endParaRPr>
          </a:p>
        </p:txBody>
      </p:sp>
    </p:spTree>
    <p:extLst>
      <p:ext uri="{BB962C8B-B14F-4D97-AF65-F5344CB8AC3E}">
        <p14:creationId xmlns:p14="http://schemas.microsoft.com/office/powerpoint/2010/main" val="1548200439"/>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D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Date Placeholder 3"/>
          <p:cNvSpPr>
            <a:spLocks noGrp="1"/>
          </p:cNvSpPr>
          <p:nvPr>
            <p:ph type="dt" sz="half" idx="10"/>
          </p:nvPr>
        </p:nvSpPr>
        <p:spPr/>
        <p:txBody>
          <a:bodyPr/>
          <a:lstStyle/>
          <a:p>
            <a:endParaRPr lang="de-DE">
              <a:solidFill>
                <a:prstClr val="white"/>
              </a:solidFill>
            </a:endParaRPr>
          </a:p>
        </p:txBody>
      </p:sp>
      <p:sp>
        <p:nvSpPr>
          <p:cNvPr id="5" name="Footer Placeholder 4"/>
          <p:cNvSpPr>
            <a:spLocks noGrp="1"/>
          </p:cNvSpPr>
          <p:nvPr>
            <p:ph type="ftr" sz="quarter" idx="11"/>
          </p:nvPr>
        </p:nvSpPr>
        <p:spPr/>
        <p:txBody>
          <a:bodyPr/>
          <a:lstStyle>
            <a:lvl1pPr>
              <a:defRPr/>
            </a:lvl1pPr>
          </a:lstStyle>
          <a:p>
            <a:endParaRPr lang="de-DE" dirty="0">
              <a:solidFill>
                <a:prstClr val="white"/>
              </a:solidFill>
            </a:endParaRPr>
          </a:p>
        </p:txBody>
      </p:sp>
      <p:sp>
        <p:nvSpPr>
          <p:cNvPr id="6" name="Slide Number Placeholder 5"/>
          <p:cNvSpPr>
            <a:spLocks noGrp="1"/>
          </p:cNvSpPr>
          <p:nvPr>
            <p:ph type="sldNum" sz="quarter" idx="12"/>
          </p:nvPr>
        </p:nvSpPr>
        <p:spPr/>
        <p:txBody>
          <a:bodyPr/>
          <a:lstStyle/>
          <a:p>
            <a:fld id="{10D13EAE-38DB-4EF4-A01A-B555F6F7F52D}" type="slidenum">
              <a:rPr lang="de-DE" smtClean="0">
                <a:solidFill>
                  <a:prstClr val="white"/>
                </a:solidFill>
              </a:rPr>
              <a:pPr/>
              <a:t>‹Nr.›</a:t>
            </a:fld>
            <a:endParaRPr lang="de-DE">
              <a:solidFill>
                <a:prstClr val="white"/>
              </a:solidFill>
            </a:endParaRPr>
          </a:p>
        </p:txBody>
      </p:sp>
      <p:pic>
        <p:nvPicPr>
          <p:cNvPr id="8" name="Grafik 10" descr="mpsd-logo_white_symbol_RGB_big.png"/>
          <p:cNvPicPr>
            <a:picLocks noChangeAspect="1"/>
          </p:cNvPicPr>
          <p:nvPr userDrawn="1"/>
        </p:nvPicPr>
        <p:blipFill>
          <a:blip r:embed="rId2" cstate="print"/>
          <a:stretch>
            <a:fillRect/>
          </a:stretch>
        </p:blipFill>
        <p:spPr>
          <a:xfrm>
            <a:off x="30087" y="6541528"/>
            <a:ext cx="265019" cy="288000"/>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29479" y="6549620"/>
            <a:ext cx="286588" cy="288000"/>
          </a:xfrm>
          <a:prstGeom prst="rect">
            <a:avLst/>
          </a:prstGeom>
        </p:spPr>
      </p:pic>
    </p:spTree>
    <p:extLst>
      <p:ext uri="{BB962C8B-B14F-4D97-AF65-F5344CB8AC3E}">
        <p14:creationId xmlns:p14="http://schemas.microsoft.com/office/powerpoint/2010/main" val="2240245208"/>
      </p:ext>
    </p:extLst>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de-D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de-DE">
              <a:solidFill>
                <a:prstClr val="white"/>
              </a:solidFill>
            </a:endParaRPr>
          </a:p>
        </p:txBody>
      </p:sp>
      <p:sp>
        <p:nvSpPr>
          <p:cNvPr id="5" name="Footer Placeholder 4"/>
          <p:cNvSpPr>
            <a:spLocks noGrp="1"/>
          </p:cNvSpPr>
          <p:nvPr>
            <p:ph type="ftr" sz="quarter" idx="11"/>
          </p:nvPr>
        </p:nvSpPr>
        <p:spPr/>
        <p:txBody>
          <a:bodyPr/>
          <a:lstStyle>
            <a:lvl1pPr>
              <a:defRPr/>
            </a:lvl1pPr>
          </a:lstStyle>
          <a:p>
            <a:endParaRPr lang="de-DE" dirty="0">
              <a:solidFill>
                <a:prstClr val="white"/>
              </a:solidFill>
            </a:endParaRPr>
          </a:p>
        </p:txBody>
      </p:sp>
      <p:sp>
        <p:nvSpPr>
          <p:cNvPr id="6" name="Slide Number Placeholder 5"/>
          <p:cNvSpPr>
            <a:spLocks noGrp="1"/>
          </p:cNvSpPr>
          <p:nvPr>
            <p:ph type="sldNum" sz="quarter" idx="12"/>
          </p:nvPr>
        </p:nvSpPr>
        <p:spPr/>
        <p:txBody>
          <a:bodyPr/>
          <a:lstStyle/>
          <a:p>
            <a:fld id="{10D13EAE-38DB-4EF4-A01A-B555F6F7F52D}" type="slidenum">
              <a:rPr lang="de-DE" smtClean="0">
                <a:solidFill>
                  <a:prstClr val="white"/>
                </a:solidFill>
              </a:rPr>
              <a:pPr/>
              <a:t>‹Nr.›</a:t>
            </a:fld>
            <a:endParaRPr lang="de-DE">
              <a:solidFill>
                <a:prstClr val="white"/>
              </a:solidFill>
            </a:endParaRPr>
          </a:p>
        </p:txBody>
      </p:sp>
      <p:pic>
        <p:nvPicPr>
          <p:cNvPr id="7" name="Grafik 10" descr="mpsd-logo_white_symbol_RGB_big.png"/>
          <p:cNvPicPr>
            <a:picLocks noChangeAspect="1"/>
          </p:cNvPicPr>
          <p:nvPr userDrawn="1"/>
        </p:nvPicPr>
        <p:blipFill>
          <a:blip r:embed="rId2" cstate="print"/>
          <a:stretch>
            <a:fillRect/>
          </a:stretch>
        </p:blipFill>
        <p:spPr>
          <a:xfrm>
            <a:off x="30087" y="6541528"/>
            <a:ext cx="265019" cy="288000"/>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29479" y="6549620"/>
            <a:ext cx="286588" cy="288000"/>
          </a:xfrm>
          <a:prstGeom prst="rect">
            <a:avLst/>
          </a:prstGeom>
        </p:spPr>
      </p:pic>
    </p:spTree>
    <p:extLst>
      <p:ext uri="{BB962C8B-B14F-4D97-AF65-F5344CB8AC3E}">
        <p14:creationId xmlns:p14="http://schemas.microsoft.com/office/powerpoint/2010/main" val="174049330"/>
      </p:ext>
    </p:extLst>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D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5" name="Date Placeholder 4"/>
          <p:cNvSpPr>
            <a:spLocks noGrp="1"/>
          </p:cNvSpPr>
          <p:nvPr>
            <p:ph type="dt" sz="half" idx="10"/>
          </p:nvPr>
        </p:nvSpPr>
        <p:spPr/>
        <p:txBody>
          <a:bodyPr/>
          <a:lstStyle/>
          <a:p>
            <a:endParaRPr lang="de-DE">
              <a:solidFill>
                <a:prstClr val="white"/>
              </a:solidFill>
            </a:endParaRPr>
          </a:p>
        </p:txBody>
      </p:sp>
      <p:sp>
        <p:nvSpPr>
          <p:cNvPr id="6" name="Footer Placeholder 5"/>
          <p:cNvSpPr>
            <a:spLocks noGrp="1"/>
          </p:cNvSpPr>
          <p:nvPr>
            <p:ph type="ftr" sz="quarter" idx="11"/>
          </p:nvPr>
        </p:nvSpPr>
        <p:spPr/>
        <p:txBody>
          <a:bodyPr/>
          <a:lstStyle>
            <a:lvl1pPr>
              <a:defRPr/>
            </a:lvl1pPr>
          </a:lstStyle>
          <a:p>
            <a:endParaRPr lang="de-DE" dirty="0">
              <a:solidFill>
                <a:prstClr val="white"/>
              </a:solidFill>
            </a:endParaRPr>
          </a:p>
        </p:txBody>
      </p:sp>
      <p:sp>
        <p:nvSpPr>
          <p:cNvPr id="7" name="Slide Number Placeholder 6"/>
          <p:cNvSpPr>
            <a:spLocks noGrp="1"/>
          </p:cNvSpPr>
          <p:nvPr>
            <p:ph type="sldNum" sz="quarter" idx="12"/>
          </p:nvPr>
        </p:nvSpPr>
        <p:spPr/>
        <p:txBody>
          <a:bodyPr/>
          <a:lstStyle/>
          <a:p>
            <a:fld id="{10D13EAE-38DB-4EF4-A01A-B555F6F7F52D}" type="slidenum">
              <a:rPr lang="de-DE" smtClean="0">
                <a:solidFill>
                  <a:prstClr val="white"/>
                </a:solidFill>
              </a:rPr>
              <a:pPr/>
              <a:t>‹Nr.›</a:t>
            </a:fld>
            <a:endParaRPr lang="de-DE">
              <a:solidFill>
                <a:prstClr val="white"/>
              </a:solidFill>
            </a:endParaRPr>
          </a:p>
        </p:txBody>
      </p:sp>
      <p:pic>
        <p:nvPicPr>
          <p:cNvPr id="8" name="Grafik 10" descr="mpsd-logo_white_symbol_RGB_big.png"/>
          <p:cNvPicPr>
            <a:picLocks noChangeAspect="1"/>
          </p:cNvPicPr>
          <p:nvPr userDrawn="1"/>
        </p:nvPicPr>
        <p:blipFill>
          <a:blip r:embed="rId2" cstate="print"/>
          <a:stretch>
            <a:fillRect/>
          </a:stretch>
        </p:blipFill>
        <p:spPr>
          <a:xfrm>
            <a:off x="30087" y="6541528"/>
            <a:ext cx="265019" cy="288000"/>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29479" y="6549620"/>
            <a:ext cx="286588" cy="288000"/>
          </a:xfrm>
          <a:prstGeom prst="rect">
            <a:avLst/>
          </a:prstGeom>
        </p:spPr>
      </p:pic>
    </p:spTree>
    <p:extLst>
      <p:ext uri="{BB962C8B-B14F-4D97-AF65-F5344CB8AC3E}">
        <p14:creationId xmlns:p14="http://schemas.microsoft.com/office/powerpoint/2010/main" val="2073472689"/>
      </p:ext>
    </p:extLst>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de-D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7" name="Date Placeholder 6"/>
          <p:cNvSpPr>
            <a:spLocks noGrp="1"/>
          </p:cNvSpPr>
          <p:nvPr>
            <p:ph type="dt" sz="half" idx="10"/>
          </p:nvPr>
        </p:nvSpPr>
        <p:spPr/>
        <p:txBody>
          <a:bodyPr/>
          <a:lstStyle/>
          <a:p>
            <a:endParaRPr lang="de-DE">
              <a:solidFill>
                <a:prstClr val="white"/>
              </a:solidFill>
            </a:endParaRPr>
          </a:p>
        </p:txBody>
      </p:sp>
      <p:sp>
        <p:nvSpPr>
          <p:cNvPr id="8" name="Footer Placeholder 7"/>
          <p:cNvSpPr>
            <a:spLocks noGrp="1"/>
          </p:cNvSpPr>
          <p:nvPr>
            <p:ph type="ftr" sz="quarter" idx="11"/>
          </p:nvPr>
        </p:nvSpPr>
        <p:spPr/>
        <p:txBody>
          <a:bodyPr/>
          <a:lstStyle>
            <a:lvl1pPr>
              <a:defRPr/>
            </a:lvl1pPr>
          </a:lstStyle>
          <a:p>
            <a:endParaRPr lang="de-DE" dirty="0">
              <a:solidFill>
                <a:prstClr val="white"/>
              </a:solidFill>
            </a:endParaRPr>
          </a:p>
        </p:txBody>
      </p:sp>
      <p:sp>
        <p:nvSpPr>
          <p:cNvPr id="9" name="Slide Number Placeholder 8"/>
          <p:cNvSpPr>
            <a:spLocks noGrp="1"/>
          </p:cNvSpPr>
          <p:nvPr>
            <p:ph type="sldNum" sz="quarter" idx="12"/>
          </p:nvPr>
        </p:nvSpPr>
        <p:spPr/>
        <p:txBody>
          <a:bodyPr/>
          <a:lstStyle/>
          <a:p>
            <a:fld id="{10D13EAE-38DB-4EF4-A01A-B555F6F7F52D}" type="slidenum">
              <a:rPr lang="de-DE" smtClean="0">
                <a:solidFill>
                  <a:prstClr val="white"/>
                </a:solidFill>
              </a:rPr>
              <a:pPr/>
              <a:t>‹Nr.›</a:t>
            </a:fld>
            <a:endParaRPr lang="de-DE">
              <a:solidFill>
                <a:prstClr val="white"/>
              </a:solidFill>
            </a:endParaRPr>
          </a:p>
        </p:txBody>
      </p:sp>
      <p:pic>
        <p:nvPicPr>
          <p:cNvPr id="10" name="Grafik 10" descr="mpsd-logo_white_symbol_RGB_big.png"/>
          <p:cNvPicPr>
            <a:picLocks noChangeAspect="1"/>
          </p:cNvPicPr>
          <p:nvPr userDrawn="1"/>
        </p:nvPicPr>
        <p:blipFill>
          <a:blip r:embed="rId2" cstate="print"/>
          <a:stretch>
            <a:fillRect/>
          </a:stretch>
        </p:blipFill>
        <p:spPr>
          <a:xfrm>
            <a:off x="30087" y="6541528"/>
            <a:ext cx="265019" cy="288000"/>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29479" y="6549620"/>
            <a:ext cx="286588" cy="288000"/>
          </a:xfrm>
          <a:prstGeom prst="rect">
            <a:avLst/>
          </a:prstGeom>
        </p:spPr>
      </p:pic>
    </p:spTree>
    <p:extLst>
      <p:ext uri="{BB962C8B-B14F-4D97-AF65-F5344CB8AC3E}">
        <p14:creationId xmlns:p14="http://schemas.microsoft.com/office/powerpoint/2010/main" val="1155725938"/>
      </p:ext>
    </p:extLst>
  </p:cSld>
  <p:clrMapOvr>
    <a:masterClrMapping/>
  </p:clrMapOvr>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DE"/>
          </a:p>
        </p:txBody>
      </p:sp>
      <p:sp>
        <p:nvSpPr>
          <p:cNvPr id="3" name="Date Placeholder 2"/>
          <p:cNvSpPr>
            <a:spLocks noGrp="1"/>
          </p:cNvSpPr>
          <p:nvPr>
            <p:ph type="dt" sz="half" idx="10"/>
          </p:nvPr>
        </p:nvSpPr>
        <p:spPr/>
        <p:txBody>
          <a:bodyPr/>
          <a:lstStyle/>
          <a:p>
            <a:endParaRPr lang="de-DE">
              <a:solidFill>
                <a:prstClr val="white"/>
              </a:solidFill>
            </a:endParaRPr>
          </a:p>
        </p:txBody>
      </p:sp>
      <p:sp>
        <p:nvSpPr>
          <p:cNvPr id="4" name="Footer Placeholder 3"/>
          <p:cNvSpPr>
            <a:spLocks noGrp="1"/>
          </p:cNvSpPr>
          <p:nvPr>
            <p:ph type="ftr" sz="quarter" idx="11"/>
          </p:nvPr>
        </p:nvSpPr>
        <p:spPr/>
        <p:txBody>
          <a:bodyPr/>
          <a:lstStyle>
            <a:lvl1pPr>
              <a:defRPr/>
            </a:lvl1pPr>
          </a:lstStyle>
          <a:p>
            <a:endParaRPr lang="de-DE" dirty="0">
              <a:solidFill>
                <a:prstClr val="white"/>
              </a:solidFill>
            </a:endParaRPr>
          </a:p>
        </p:txBody>
      </p:sp>
      <p:sp>
        <p:nvSpPr>
          <p:cNvPr id="5" name="Slide Number Placeholder 4"/>
          <p:cNvSpPr>
            <a:spLocks noGrp="1"/>
          </p:cNvSpPr>
          <p:nvPr>
            <p:ph type="sldNum" sz="quarter" idx="12"/>
          </p:nvPr>
        </p:nvSpPr>
        <p:spPr/>
        <p:txBody>
          <a:bodyPr/>
          <a:lstStyle/>
          <a:p>
            <a:fld id="{10D13EAE-38DB-4EF4-A01A-B555F6F7F52D}" type="slidenum">
              <a:rPr lang="de-DE" smtClean="0">
                <a:solidFill>
                  <a:prstClr val="white"/>
                </a:solidFill>
              </a:rPr>
              <a:pPr/>
              <a:t>‹Nr.›</a:t>
            </a:fld>
            <a:endParaRPr lang="de-DE">
              <a:solidFill>
                <a:prstClr val="white"/>
              </a:solidFill>
            </a:endParaRPr>
          </a:p>
        </p:txBody>
      </p:sp>
      <p:pic>
        <p:nvPicPr>
          <p:cNvPr id="6" name="Grafik 10" descr="mpsd-logo_white_symbol_RGB_big.png"/>
          <p:cNvPicPr>
            <a:picLocks noChangeAspect="1"/>
          </p:cNvPicPr>
          <p:nvPr userDrawn="1"/>
        </p:nvPicPr>
        <p:blipFill>
          <a:blip r:embed="rId2" cstate="print"/>
          <a:stretch>
            <a:fillRect/>
          </a:stretch>
        </p:blipFill>
        <p:spPr>
          <a:xfrm>
            <a:off x="30087" y="6541528"/>
            <a:ext cx="265019" cy="288000"/>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29479" y="6549620"/>
            <a:ext cx="286588" cy="288000"/>
          </a:xfrm>
          <a:prstGeom prst="rect">
            <a:avLst/>
          </a:prstGeom>
        </p:spPr>
      </p:pic>
    </p:spTree>
    <p:extLst>
      <p:ext uri="{BB962C8B-B14F-4D97-AF65-F5344CB8AC3E}">
        <p14:creationId xmlns:p14="http://schemas.microsoft.com/office/powerpoint/2010/main" val="3434694185"/>
      </p:ext>
    </p:extLst>
  </p:cSld>
  <p:clrMapOvr>
    <a:masterClrMapping/>
  </p:clrMapOvr>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de-DE">
              <a:solidFill>
                <a:prstClr val="white"/>
              </a:solidFill>
            </a:endParaRPr>
          </a:p>
        </p:txBody>
      </p:sp>
      <p:sp>
        <p:nvSpPr>
          <p:cNvPr id="3" name="Footer Placeholder 2"/>
          <p:cNvSpPr>
            <a:spLocks noGrp="1"/>
          </p:cNvSpPr>
          <p:nvPr>
            <p:ph type="ftr" sz="quarter" idx="11"/>
          </p:nvPr>
        </p:nvSpPr>
        <p:spPr/>
        <p:txBody>
          <a:bodyPr/>
          <a:lstStyle>
            <a:lvl1pPr>
              <a:defRPr/>
            </a:lvl1pPr>
          </a:lstStyle>
          <a:p>
            <a:endParaRPr lang="de-DE" dirty="0">
              <a:solidFill>
                <a:prstClr val="white"/>
              </a:solidFill>
            </a:endParaRPr>
          </a:p>
        </p:txBody>
      </p:sp>
      <p:sp>
        <p:nvSpPr>
          <p:cNvPr id="4" name="Slide Number Placeholder 3"/>
          <p:cNvSpPr>
            <a:spLocks noGrp="1"/>
          </p:cNvSpPr>
          <p:nvPr>
            <p:ph type="sldNum" sz="quarter" idx="12"/>
          </p:nvPr>
        </p:nvSpPr>
        <p:spPr/>
        <p:txBody>
          <a:bodyPr/>
          <a:lstStyle/>
          <a:p>
            <a:fld id="{10D13EAE-38DB-4EF4-A01A-B555F6F7F52D}" type="slidenum">
              <a:rPr lang="de-DE" smtClean="0">
                <a:solidFill>
                  <a:prstClr val="white"/>
                </a:solidFill>
              </a:rPr>
              <a:pPr/>
              <a:t>‹Nr.›</a:t>
            </a:fld>
            <a:endParaRPr lang="de-DE">
              <a:solidFill>
                <a:prstClr val="white"/>
              </a:solidFill>
            </a:endParaRPr>
          </a:p>
        </p:txBody>
      </p:sp>
      <p:pic>
        <p:nvPicPr>
          <p:cNvPr id="5" name="Grafik 10" descr="mpsd-logo_white_symbol_RGB_big.png"/>
          <p:cNvPicPr>
            <a:picLocks noChangeAspect="1"/>
          </p:cNvPicPr>
          <p:nvPr userDrawn="1"/>
        </p:nvPicPr>
        <p:blipFill>
          <a:blip r:embed="rId2" cstate="print"/>
          <a:stretch>
            <a:fillRect/>
          </a:stretch>
        </p:blipFill>
        <p:spPr>
          <a:xfrm>
            <a:off x="30087" y="6541528"/>
            <a:ext cx="265019" cy="288000"/>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29479" y="6549620"/>
            <a:ext cx="286588" cy="288000"/>
          </a:xfrm>
          <a:prstGeom prst="rect">
            <a:avLst/>
          </a:prstGeom>
        </p:spPr>
      </p:pic>
    </p:spTree>
    <p:extLst>
      <p:ext uri="{BB962C8B-B14F-4D97-AF65-F5344CB8AC3E}">
        <p14:creationId xmlns:p14="http://schemas.microsoft.com/office/powerpoint/2010/main" val="3993227603"/>
      </p:ext>
    </p:extLst>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4" Type="http://schemas.openxmlformats.org/officeDocument/2006/relationships/image" Target="../media/image1.jpeg"/><Relationship Id="rId5" Type="http://schemas.openxmlformats.org/officeDocument/2006/relationships/image" Target="../media/image2.jpeg"/><Relationship Id="rId6"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4" Type="http://schemas.openxmlformats.org/officeDocument/2006/relationships/slideLayout" Target="../slideLayouts/slideLayout6.xml"/><Relationship Id="rId5" Type="http://schemas.openxmlformats.org/officeDocument/2006/relationships/slideLayout" Target="../slideLayouts/slideLayout7.xml"/><Relationship Id="rId6" Type="http://schemas.openxmlformats.org/officeDocument/2006/relationships/slideLayout" Target="../slideLayouts/slideLayout8.xml"/><Relationship Id="rId7" Type="http://schemas.openxmlformats.org/officeDocument/2006/relationships/slideLayout" Target="../slideLayouts/slideLayout9.xml"/><Relationship Id="rId8" Type="http://schemas.openxmlformats.org/officeDocument/2006/relationships/slideLayout" Target="../slideLayouts/slideLayout10.xml"/><Relationship Id="rId9" Type="http://schemas.openxmlformats.org/officeDocument/2006/relationships/slideLayout" Target="../slideLayouts/slideLayout11.xml"/><Relationship Id="rId10" Type="http://schemas.openxmlformats.org/officeDocument/2006/relationships/theme" Target="../theme/theme2.xml"/><Relationship Id="rId1" Type="http://schemas.openxmlformats.org/officeDocument/2006/relationships/slideLayout" Target="../slideLayouts/slideLayout3.xml"/><Relationship Id="rId2"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theme" Target="../theme/theme3.xml"/><Relationship Id="rId6" Type="http://schemas.openxmlformats.org/officeDocument/2006/relationships/image" Target="../media/image5.png"/><Relationship Id="rId7" Type="http://schemas.openxmlformats.org/officeDocument/2006/relationships/image" Target="../media/image6.jpeg"/><Relationship Id="rId1" Type="http://schemas.openxmlformats.org/officeDocument/2006/relationships/slideLayout" Target="../slideLayouts/slideLayout12.xml"/><Relationship Id="rId2"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Grafik 7" descr="mpsd-logo_white-on-blue_symbol_RGB.jpg"/>
          <p:cNvPicPr>
            <a:picLocks noChangeAspect="1"/>
          </p:cNvPicPr>
          <p:nvPr userDrawn="1"/>
        </p:nvPicPr>
        <p:blipFill>
          <a:blip r:embed="rId4" cstate="print"/>
          <a:srcRect r="66265"/>
          <a:stretch>
            <a:fillRect/>
          </a:stretch>
        </p:blipFill>
        <p:spPr>
          <a:xfrm rot="5400000">
            <a:off x="1197258" y="-1197258"/>
            <a:ext cx="6858002" cy="9252518"/>
          </a:xfrm>
          <a:prstGeom prst="rect">
            <a:avLst/>
          </a:prstGeom>
        </p:spPr>
      </p:pic>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6" name="Foliennummernplatzhalter 5"/>
          <p:cNvSpPr>
            <a:spLocks noGrp="1"/>
          </p:cNvSpPr>
          <p:nvPr>
            <p:ph type="sldNum" sz="quarter" idx="4"/>
          </p:nvPr>
        </p:nvSpPr>
        <p:spPr>
          <a:xfrm>
            <a:off x="6516216" y="6453337"/>
            <a:ext cx="2133600" cy="288032"/>
          </a:xfrm>
          <a:prstGeom prst="rect">
            <a:avLst/>
          </a:prstGeom>
        </p:spPr>
        <p:txBody>
          <a:bodyPr vert="horz" lIns="91440" tIns="45720" rIns="91440" bIns="45720" rtlCol="0" anchor="ctr"/>
          <a:lstStyle>
            <a:lvl1pPr algn="r">
              <a:defRPr sz="1200">
                <a:solidFill>
                  <a:schemeClr val="tx1">
                    <a:tint val="75000"/>
                  </a:schemeClr>
                </a:solidFill>
              </a:defRPr>
            </a:lvl1pPr>
          </a:lstStyle>
          <a:p>
            <a:fld id="{C659602C-C509-426F-9F9A-2B71F869BD41}" type="slidenum">
              <a:rPr lang="de-DE" smtClean="0"/>
              <a:pPr/>
              <a:t>‹Nr.›</a:t>
            </a:fld>
            <a:endParaRPr lang="de-DE" dirty="0"/>
          </a:p>
        </p:txBody>
      </p:sp>
      <p:pic>
        <p:nvPicPr>
          <p:cNvPr id="9" name="Grafik 8" descr="mpsd-logo_white-on-blue_short_RGB.jpg"/>
          <p:cNvPicPr>
            <a:picLocks noChangeAspect="1"/>
          </p:cNvPicPr>
          <p:nvPr userDrawn="1"/>
        </p:nvPicPr>
        <p:blipFill>
          <a:blip r:embed="rId5" cstate="print"/>
          <a:srcRect l="22130" t="24070" r="28890" b="19472"/>
          <a:stretch>
            <a:fillRect/>
          </a:stretch>
        </p:blipFill>
        <p:spPr>
          <a:xfrm>
            <a:off x="7992888" y="0"/>
            <a:ext cx="1115616" cy="908720"/>
          </a:xfrm>
          <a:prstGeom prst="rect">
            <a:avLst/>
          </a:prstGeom>
        </p:spPr>
      </p:pic>
      <p:sp>
        <p:nvSpPr>
          <p:cNvPr id="11" name="Rechteck 10"/>
          <p:cNvSpPr/>
          <p:nvPr userDrawn="1"/>
        </p:nvSpPr>
        <p:spPr>
          <a:xfrm>
            <a:off x="1619672" y="6453336"/>
            <a:ext cx="4896544" cy="288032"/>
          </a:xfrm>
          <a:prstGeom prst="rect">
            <a:avLst/>
          </a:prstGeom>
        </p:spPr>
        <p:txBody>
          <a:bodyPr wrap="square">
            <a:spAutoFit/>
          </a:bodyPr>
          <a:lstStyle/>
          <a:p>
            <a:pPr algn="r"/>
            <a:r>
              <a:rPr lang="en-US" sz="1200" kern="1200" baseline="0" dirty="0" smtClean="0">
                <a:solidFill>
                  <a:schemeClr val="bg1"/>
                </a:solidFill>
                <a:latin typeface="Bodoni MT" pitchFamily="18" charset="0"/>
                <a:ea typeface="+mn-ea"/>
                <a:cs typeface="+mn-cs"/>
              </a:rPr>
              <a:t>Max Planck Institute for the Structure and Dynamics of Matter</a:t>
            </a:r>
            <a:endParaRPr lang="de-DE" sz="1200" dirty="0">
              <a:solidFill>
                <a:schemeClr val="bg1"/>
              </a:solidFill>
              <a:latin typeface="Bodoni MT" pitchFamily="18" charset="0"/>
            </a:endParaRPr>
          </a:p>
        </p:txBody>
      </p:sp>
      <p:pic>
        <p:nvPicPr>
          <p:cNvPr id="13" name="Grafik 12" descr="mpsd-logo_white_symbol_RGB_big.png"/>
          <p:cNvPicPr>
            <a:picLocks noChangeAspect="1"/>
          </p:cNvPicPr>
          <p:nvPr userDrawn="1"/>
        </p:nvPicPr>
        <p:blipFill>
          <a:blip r:embed="rId6" cstate="print"/>
          <a:stretch>
            <a:fillRect/>
          </a:stretch>
        </p:blipFill>
        <p:spPr>
          <a:xfrm>
            <a:off x="-2164965" y="4006273"/>
            <a:ext cx="4504717" cy="4895335"/>
          </a:xfrm>
          <a:prstGeom prst="rect">
            <a:avLst/>
          </a:prstGeom>
        </p:spPr>
      </p:pic>
    </p:spTree>
  </p:cSld>
  <p:clrMap bg1="lt1" tx1="dk1" bg2="lt2" tx2="dk2" accent1="accent1" accent2="accent2" accent3="accent3" accent4="accent4" accent5="accent5" accent6="accent6" hlink="hlink" folHlink="folHlink"/>
  <p:sldLayoutIdLst>
    <p:sldLayoutId id="2147483673" r:id="rId1"/>
    <p:sldLayoutId id="2147483690" r:id="rId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08720"/>
          </a:xfrm>
          <a:prstGeom prst="rect">
            <a:avLst/>
          </a:prstGeom>
          <a:noFill/>
        </p:spPr>
        <p:txBody>
          <a:bodyPr vert="horz" lIns="91440" tIns="45720" rIns="91440" bIns="45720" rtlCol="0" anchor="ctr">
            <a:normAutofit/>
          </a:bodyPr>
          <a:lstStyle/>
          <a:p>
            <a:r>
              <a:rPr lang="en-US" dirty="0" smtClean="0"/>
              <a:t>Click to edit Master title style</a:t>
            </a:r>
            <a:endParaRPr lang="de-DE"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de-DE" dirty="0"/>
          </a:p>
        </p:txBody>
      </p:sp>
      <p:sp>
        <p:nvSpPr>
          <p:cNvPr id="9" name="Rectangle 8"/>
          <p:cNvSpPr/>
          <p:nvPr userDrawn="1"/>
        </p:nvSpPr>
        <p:spPr>
          <a:xfrm>
            <a:off x="0" y="6525344"/>
            <a:ext cx="9144000" cy="332656"/>
          </a:xfrm>
          <a:prstGeom prst="rect">
            <a:avLst/>
          </a:prstGeom>
          <a:solidFill>
            <a:srgbClr val="3059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4" name="Date Placeholder 3"/>
          <p:cNvSpPr>
            <a:spLocks noGrp="1"/>
          </p:cNvSpPr>
          <p:nvPr>
            <p:ph type="dt" sz="half" idx="2"/>
          </p:nvPr>
        </p:nvSpPr>
        <p:spPr>
          <a:xfrm>
            <a:off x="457200" y="6525344"/>
            <a:ext cx="2133600" cy="332656"/>
          </a:xfrm>
          <a:prstGeom prst="rect">
            <a:avLst/>
          </a:prstGeom>
        </p:spPr>
        <p:txBody>
          <a:bodyPr vert="horz" lIns="91440" tIns="45720" rIns="91440" bIns="45720" rtlCol="0" anchor="ctr"/>
          <a:lstStyle>
            <a:lvl1pPr algn="l">
              <a:defRPr sz="1200">
                <a:solidFill>
                  <a:schemeClr val="bg1"/>
                </a:solidFill>
              </a:defRPr>
            </a:lvl1pPr>
          </a:lstStyle>
          <a:p>
            <a:endParaRPr lang="de-DE" dirty="0">
              <a:solidFill>
                <a:prstClr val="white"/>
              </a:solidFill>
            </a:endParaRPr>
          </a:p>
        </p:txBody>
      </p:sp>
      <p:sp>
        <p:nvSpPr>
          <p:cNvPr id="5" name="Footer Placeholder 4"/>
          <p:cNvSpPr>
            <a:spLocks noGrp="1"/>
          </p:cNvSpPr>
          <p:nvPr>
            <p:ph type="ftr" sz="quarter" idx="3"/>
          </p:nvPr>
        </p:nvSpPr>
        <p:spPr>
          <a:xfrm>
            <a:off x="3124200" y="6525344"/>
            <a:ext cx="2895600" cy="332656"/>
          </a:xfrm>
          <a:prstGeom prst="rect">
            <a:avLst/>
          </a:prstGeom>
        </p:spPr>
        <p:txBody>
          <a:bodyPr vert="horz" lIns="91440" tIns="45720" rIns="91440" bIns="45720" rtlCol="0" anchor="ctr"/>
          <a:lstStyle>
            <a:lvl1pPr algn="ctr">
              <a:defRPr sz="1200">
                <a:solidFill>
                  <a:schemeClr val="bg1"/>
                </a:solidFill>
              </a:defRPr>
            </a:lvl1pPr>
          </a:lstStyle>
          <a:p>
            <a:endParaRPr lang="de-DE" dirty="0">
              <a:solidFill>
                <a:prstClr val="white"/>
              </a:solidFill>
            </a:endParaRPr>
          </a:p>
        </p:txBody>
      </p:sp>
      <p:sp>
        <p:nvSpPr>
          <p:cNvPr id="6" name="Slide Number Placeholder 5"/>
          <p:cNvSpPr>
            <a:spLocks noGrp="1"/>
          </p:cNvSpPr>
          <p:nvPr>
            <p:ph type="sldNum" sz="quarter" idx="4"/>
          </p:nvPr>
        </p:nvSpPr>
        <p:spPr>
          <a:xfrm>
            <a:off x="6553200" y="6525344"/>
            <a:ext cx="2133600" cy="332656"/>
          </a:xfrm>
          <a:prstGeom prst="rect">
            <a:avLst/>
          </a:prstGeom>
        </p:spPr>
        <p:txBody>
          <a:bodyPr vert="horz" lIns="91440" tIns="45720" rIns="91440" bIns="45720" rtlCol="0" anchor="ctr"/>
          <a:lstStyle>
            <a:lvl1pPr algn="r">
              <a:defRPr sz="1200">
                <a:solidFill>
                  <a:schemeClr val="bg1"/>
                </a:solidFill>
              </a:defRPr>
            </a:lvl1pPr>
          </a:lstStyle>
          <a:p>
            <a:fld id="{10D13EAE-38DB-4EF4-A01A-B555F6F7F52D}" type="slidenum">
              <a:rPr lang="de-DE" smtClean="0">
                <a:solidFill>
                  <a:prstClr val="white"/>
                </a:solidFill>
              </a:rPr>
              <a:pPr/>
              <a:t>‹Nr.›</a:t>
            </a:fld>
            <a:endParaRPr lang="de-DE" dirty="0">
              <a:solidFill>
                <a:prstClr val="white"/>
              </a:solidFill>
            </a:endParaRPr>
          </a:p>
        </p:txBody>
      </p:sp>
      <p:cxnSp>
        <p:nvCxnSpPr>
          <p:cNvPr id="11" name="Straight Connector 10"/>
          <p:cNvCxnSpPr/>
          <p:nvPr userDrawn="1"/>
        </p:nvCxnSpPr>
        <p:spPr>
          <a:xfrm>
            <a:off x="0" y="908720"/>
            <a:ext cx="9144000" cy="0"/>
          </a:xfrm>
          <a:prstGeom prst="line">
            <a:avLst/>
          </a:prstGeom>
          <a:ln w="63500">
            <a:solidFill>
              <a:srgbClr val="3059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609634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Lst>
  <p:timing>
    <p:tnLst>
      <p:par>
        <p:cTn xmlns:p14="http://schemas.microsoft.com/office/powerpoint/2010/main" id="1" dur="indefinite" restart="never" nodeType="tmRoot"/>
      </p:par>
    </p:tnLst>
  </p:timing>
  <p:hf hdr="0" ftr="0" dt="0"/>
  <p:txStyles>
    <p:titleStyle>
      <a:lvl1pPr algn="ctr" defTabSz="914400" rtl="0" eaLnBrk="1" latinLnBrk="0" hangingPunct="1">
        <a:spcBef>
          <a:spcPct val="0"/>
        </a:spcBef>
        <a:buNone/>
        <a:defRPr sz="4400" kern="1200">
          <a:solidFill>
            <a:srgbClr val="3059A0"/>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Grafik 11" descr="mpsd-logo_blue_symbol_heller_RGB.png"/>
          <p:cNvPicPr>
            <a:picLocks noChangeAspect="1"/>
          </p:cNvPicPr>
          <p:nvPr userDrawn="1"/>
        </p:nvPicPr>
        <p:blipFill>
          <a:blip r:embed="rId6" cstate="print"/>
          <a:srcRect l="31145" t="22047" r="30247" b="22048"/>
          <a:stretch>
            <a:fillRect/>
          </a:stretch>
        </p:blipFill>
        <p:spPr>
          <a:xfrm>
            <a:off x="-2630747" y="3789363"/>
            <a:ext cx="5261494" cy="5383854"/>
          </a:xfrm>
          <a:prstGeom prst="rect">
            <a:avLst/>
          </a:prstGeom>
        </p:spPr>
      </p:pic>
      <p:sp>
        <p:nvSpPr>
          <p:cNvPr id="2" name="Titelplatzhalter 1"/>
          <p:cNvSpPr>
            <a:spLocks noGrp="1"/>
          </p:cNvSpPr>
          <p:nvPr>
            <p:ph type="title"/>
          </p:nvPr>
        </p:nvSpPr>
        <p:spPr>
          <a:xfrm>
            <a:off x="381821" y="44624"/>
            <a:ext cx="7762155" cy="905721"/>
          </a:xfrm>
          <a:prstGeom prst="rect">
            <a:avLst/>
          </a:prstGeom>
        </p:spPr>
        <p:txBody>
          <a:bodyPr vert="horz" lIns="91440" tIns="45720" rIns="91440" bIns="45720" rtlCol="0" anchor="ctr">
            <a:noAutofit/>
          </a:bodyPr>
          <a:lstStyle/>
          <a:p>
            <a:r>
              <a:rPr lang="de-DE" dirty="0" smtClean="0"/>
              <a:t>Titelmasterformat durch Klicken bearbeiten</a:t>
            </a:r>
            <a:endParaRPr lang="de-DE" dirty="0"/>
          </a:p>
        </p:txBody>
      </p:sp>
      <p:sp>
        <p:nvSpPr>
          <p:cNvPr id="3" name="Textplatzhalter 2"/>
          <p:cNvSpPr>
            <a:spLocks noGrp="1"/>
          </p:cNvSpPr>
          <p:nvPr>
            <p:ph type="body" idx="1"/>
          </p:nvPr>
        </p:nvSpPr>
        <p:spPr>
          <a:xfrm>
            <a:off x="395288" y="1526381"/>
            <a:ext cx="8229600" cy="4525963"/>
          </a:xfrm>
          <a:prstGeom prst="rect">
            <a:avLst/>
          </a:prstGeom>
        </p:spPr>
        <p:txBody>
          <a:bodyPr vert="horz" lIns="91440" tIns="45720" rIns="91440" bIns="45720" rtlCol="0">
            <a:normAutofit/>
          </a:body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6" name="Foliennummernplatzhalter 5"/>
          <p:cNvSpPr>
            <a:spLocks noGrp="1"/>
          </p:cNvSpPr>
          <p:nvPr>
            <p:ph type="sldNum" sz="quarter" idx="4"/>
          </p:nvPr>
        </p:nvSpPr>
        <p:spPr>
          <a:xfrm>
            <a:off x="6516216" y="6525344"/>
            <a:ext cx="2133600" cy="216024"/>
          </a:xfrm>
          <a:prstGeom prst="rect">
            <a:avLst/>
          </a:prstGeom>
        </p:spPr>
        <p:txBody>
          <a:bodyPr vert="horz" lIns="91440" tIns="45720" rIns="91440" bIns="45720" rtlCol="0" anchor="ctr"/>
          <a:lstStyle>
            <a:lvl1pPr algn="r">
              <a:defRPr sz="1200">
                <a:solidFill>
                  <a:schemeClr val="tx1">
                    <a:tint val="75000"/>
                  </a:schemeClr>
                </a:solidFill>
              </a:defRPr>
            </a:lvl1pPr>
          </a:lstStyle>
          <a:p>
            <a:fld id="{23155EE4-D8BF-411D-B2A6-8DAE0BEABB86}" type="slidenum">
              <a:rPr lang="de-DE" smtClean="0">
                <a:solidFill>
                  <a:prstClr val="black">
                    <a:tint val="75000"/>
                  </a:prstClr>
                </a:solidFill>
              </a:rPr>
              <a:pPr/>
              <a:t>‹Nr.›</a:t>
            </a:fld>
            <a:endParaRPr lang="de-DE" dirty="0">
              <a:solidFill>
                <a:prstClr val="black">
                  <a:tint val="75000"/>
                </a:prstClr>
              </a:solidFill>
            </a:endParaRPr>
          </a:p>
        </p:txBody>
      </p:sp>
      <p:pic>
        <p:nvPicPr>
          <p:cNvPr id="8" name="Grafik 7" descr="mpsd-logo_blue_short_RGB.jpg"/>
          <p:cNvPicPr>
            <a:picLocks noChangeAspect="1"/>
          </p:cNvPicPr>
          <p:nvPr/>
        </p:nvPicPr>
        <p:blipFill>
          <a:blip r:embed="rId7" cstate="print"/>
          <a:stretch>
            <a:fillRect/>
          </a:stretch>
        </p:blipFill>
        <p:spPr>
          <a:xfrm>
            <a:off x="8143976" y="216025"/>
            <a:ext cx="880774" cy="548679"/>
          </a:xfrm>
          <a:prstGeom prst="rect">
            <a:avLst/>
          </a:prstGeom>
        </p:spPr>
      </p:pic>
      <p:sp>
        <p:nvSpPr>
          <p:cNvPr id="9" name="Rechteck 8"/>
          <p:cNvSpPr/>
          <p:nvPr userDrawn="1"/>
        </p:nvSpPr>
        <p:spPr>
          <a:xfrm>
            <a:off x="2051720" y="6525344"/>
            <a:ext cx="4464496" cy="276999"/>
          </a:xfrm>
          <a:prstGeom prst="rect">
            <a:avLst/>
          </a:prstGeom>
        </p:spPr>
        <p:txBody>
          <a:bodyPr wrap="square">
            <a:spAutoFit/>
          </a:bodyPr>
          <a:lstStyle/>
          <a:p>
            <a:pPr algn="r"/>
            <a:r>
              <a:rPr lang="en-US" sz="1200" dirty="0" smtClean="0">
                <a:solidFill>
                  <a:srgbClr val="3F6EA7"/>
                </a:solidFill>
                <a:latin typeface="Bodoni MT" pitchFamily="18" charset="0"/>
              </a:rPr>
              <a:t>Max Planck Institute for the Structure and Dynamics of Matter</a:t>
            </a:r>
            <a:endParaRPr lang="de-DE" sz="1200" dirty="0">
              <a:solidFill>
                <a:srgbClr val="3F6EA7"/>
              </a:solidFill>
              <a:latin typeface="Bodoni MT" pitchFamily="18" charset="0"/>
            </a:endParaRPr>
          </a:p>
        </p:txBody>
      </p:sp>
      <p:cxnSp>
        <p:nvCxnSpPr>
          <p:cNvPr id="5" name="Straight Connector 4"/>
          <p:cNvCxnSpPr/>
          <p:nvPr userDrawn="1"/>
        </p:nvCxnSpPr>
        <p:spPr>
          <a:xfrm>
            <a:off x="0" y="1052736"/>
            <a:ext cx="9144000" cy="0"/>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859233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1" r:id="rId4"/>
  </p:sldLayoutIdLst>
  <p:timing>
    <p:tnLst>
      <p:par>
        <p:cTn xmlns:p14="http://schemas.microsoft.com/office/powerpoint/2010/main" id="1" dur="indefinite" restart="never" nodeType="tmRoot"/>
      </p:par>
    </p:tnLst>
  </p:timing>
  <p:hf hdr="0" ftr="0" dt="0"/>
  <p:txStyles>
    <p:titleStyle>
      <a:lvl1pPr algn="l" defTabSz="914400" rtl="0" eaLnBrk="1" latinLnBrk="0" hangingPunct="1">
        <a:spcBef>
          <a:spcPct val="0"/>
        </a:spcBef>
        <a:buNone/>
        <a:defRPr sz="3200" kern="1200">
          <a:solidFill>
            <a:schemeClr val="tx1"/>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emf"/><Relationship Id="rId4" Type="http://schemas.openxmlformats.org/officeDocument/2006/relationships/image" Target="../media/image9.png"/><Relationship Id="rId5" Type="http://schemas.openxmlformats.org/officeDocument/2006/relationships/image" Target="../media/image10.png"/><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4.png"/><Relationship Id="rId5" Type="http://schemas.openxmlformats.org/officeDocument/2006/relationships/image" Target="../media/image28.jpeg"/><Relationship Id="rId1" Type="http://schemas.openxmlformats.org/officeDocument/2006/relationships/slideLayout" Target="../slideLayouts/slideLayout13.xml"/><Relationship Id="rId2"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png"/><Relationship Id="rId7" Type="http://schemas.openxmlformats.org/officeDocument/2006/relationships/image" Target="../media/image34.png"/><Relationship Id="rId8" Type="http://schemas.openxmlformats.org/officeDocument/2006/relationships/image" Target="../media/image35.png"/><Relationship Id="rId1" Type="http://schemas.openxmlformats.org/officeDocument/2006/relationships/slideLayout" Target="../slideLayouts/slideLayout13.xml"/><Relationship Id="rId2" Type="http://schemas.openxmlformats.org/officeDocument/2006/relationships/image" Target="../media/image2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image" Target="../media/image45.png"/><Relationship Id="rId1" Type="http://schemas.openxmlformats.org/officeDocument/2006/relationships/slideLayout" Target="../slideLayouts/slideLayout13.xml"/><Relationship Id="rId2"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1" Type="http://schemas.openxmlformats.org/officeDocument/2006/relationships/slideLayout" Target="../slideLayouts/slideLayout13.xml"/><Relationship Id="rId2"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image" Target="../media/image11.png"/><Relationship Id="rId5" Type="http://schemas.openxmlformats.org/officeDocument/2006/relationships/image" Target="../media/image12.png"/><Relationship Id="rId1" Type="http://schemas.microsoft.com/office/2007/relationships/media" Target="../media/media1.gif"/><Relationship Id="rId2" Type="http://schemas.openxmlformats.org/officeDocument/2006/relationships/video" Target="../media/media1.gi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9.gif"/></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5" Type="http://schemas.microsoft.com/office/2007/relationships/hdphoto" Target="../media/hdphoto1.wdp"/><Relationship Id="rId6" Type="http://schemas.openxmlformats.org/officeDocument/2006/relationships/image" Target="../media/image52.gif"/><Relationship Id="rId7" Type="http://schemas.openxmlformats.org/officeDocument/2006/relationships/image" Target="../media/image53.png"/><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image" Target="../media/image25.png"/><Relationship Id="rId1" Type="http://schemas.microsoft.com/office/2007/relationships/media" Target="../media/media5.mp4"/><Relationship Id="rId2" Type="http://schemas.openxmlformats.org/officeDocument/2006/relationships/video" Target="../media/media5.mp4"/></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4.tiff"/><Relationship Id="rId3"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image" Target="../media/image57.tiff"/><Relationship Id="rId4" Type="http://schemas.openxmlformats.org/officeDocument/2006/relationships/image" Target="../media/image55.png"/><Relationship Id="rId1" Type="http://schemas.openxmlformats.org/officeDocument/2006/relationships/slideLayout" Target="../slideLayouts/slideLayout13.xml"/><Relationship Id="rId2" Type="http://schemas.openxmlformats.org/officeDocument/2006/relationships/image" Target="../media/image56.tiff"/></Relationships>
</file>

<file path=ppt/slides/_rels/slide25.xml.rels><?xml version="1.0" encoding="UTF-8" standalone="yes"?>
<Relationships xmlns="http://schemas.openxmlformats.org/package/2006/relationships"><Relationship Id="rId3" Type="http://schemas.openxmlformats.org/officeDocument/2006/relationships/image" Target="../media/image59.emf"/><Relationship Id="rId4" Type="http://schemas.openxmlformats.org/officeDocument/2006/relationships/image" Target="../media/image60.emf"/><Relationship Id="rId1" Type="http://schemas.openxmlformats.org/officeDocument/2006/relationships/slideLayout" Target="../slideLayouts/slideLayout13.xml"/><Relationship Id="rId2" Type="http://schemas.openxmlformats.org/officeDocument/2006/relationships/image" Target="../media/image58.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1.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2.emf"/><Relationship Id="rId3" Type="http://schemas.openxmlformats.org/officeDocument/2006/relationships/image" Target="../media/image63.emf"/></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1" Type="http://schemas.openxmlformats.org/officeDocument/2006/relationships/slideLayout" Target="../slideLayouts/slideLayout13.xml"/><Relationship Id="rId2" Type="http://schemas.openxmlformats.org/officeDocument/2006/relationships/image" Target="../media/image64.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image" Target="../media/image12.png"/><Relationship Id="rId5" Type="http://schemas.openxmlformats.org/officeDocument/2006/relationships/image" Target="../media/image9.png"/><Relationship Id="rId6" Type="http://schemas.openxmlformats.org/officeDocument/2006/relationships/image" Target="../media/image10.png"/><Relationship Id="rId1" Type="http://schemas.microsoft.com/office/2007/relationships/media" Target="../media/media1.gif"/><Relationship Id="rId2" Type="http://schemas.openxmlformats.org/officeDocument/2006/relationships/video" Target="../media/media1.gi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image" Target="../media/image13.png"/><Relationship Id="rId5" Type="http://schemas.openxmlformats.org/officeDocument/2006/relationships/image" Target="../media/image14.png"/><Relationship Id="rId1" Type="http://schemas.microsoft.com/office/2007/relationships/media" Target="../media/media2.gif"/><Relationship Id="rId2" Type="http://schemas.openxmlformats.org/officeDocument/2006/relationships/video" Target="../media/media2.gi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emf"/><Relationship Id="rId5" Type="http://schemas.openxmlformats.org/officeDocument/2006/relationships/image" Target="../media/image70.emf"/><Relationship Id="rId1" Type="http://schemas.openxmlformats.org/officeDocument/2006/relationships/slideLayout" Target="../slideLayouts/slideLayout13.xml"/><Relationship Id="rId2" Type="http://schemas.openxmlformats.org/officeDocument/2006/relationships/image" Target="../media/image67.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3.png"/><Relationship Id="rId5" Type="http://schemas.openxmlformats.org/officeDocument/2006/relationships/image" Target="../media/image74.png"/><Relationship Id="rId1" Type="http://schemas.openxmlformats.org/officeDocument/2006/relationships/slideLayout" Target="../slideLayouts/slideLayout13.xml"/><Relationship Id="rId2" Type="http://schemas.openxmlformats.org/officeDocument/2006/relationships/image" Target="../media/image71.emf"/></Relationships>
</file>

<file path=ppt/slides/_rels/slide35.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png"/><Relationship Id="rId1" Type="http://schemas.openxmlformats.org/officeDocument/2006/relationships/slideLayout" Target="../slideLayouts/slideLayout13.xml"/><Relationship Id="rId2" Type="http://schemas.openxmlformats.org/officeDocument/2006/relationships/image" Target="../media/image7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8.png"/><Relationship Id="rId3" Type="http://schemas.openxmlformats.org/officeDocument/2006/relationships/image" Target="../media/image7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9.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9.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9.emf"/><Relationship Id="rId3" Type="http://schemas.openxmlformats.org/officeDocument/2006/relationships/image" Target="../media/image80.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oleObject" Target="../embeddings/oleObject1.bin"/><Relationship Id="rId5" Type="http://schemas.openxmlformats.org/officeDocument/2006/relationships/image" Target="../media/image15.emf"/><Relationship Id="rId6" Type="http://schemas.openxmlformats.org/officeDocument/2006/relationships/image" Target="../media/image17.emf"/><Relationship Id="rId7" Type="http://schemas.openxmlformats.org/officeDocument/2006/relationships/image" Target="../media/image18.emf"/><Relationship Id="rId1" Type="http://schemas.openxmlformats.org/officeDocument/2006/relationships/vmlDrawing" Target="../drawings/vmlDrawing1.vml"/><Relationship Id="rId2"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1.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2.emf"/></Relationships>
</file>

<file path=ppt/slides/_rels/slide42.xml.rels><?xml version="1.0" encoding="UTF-8" standalone="yes"?>
<Relationships xmlns="http://schemas.openxmlformats.org/package/2006/relationships"><Relationship Id="rId3" Type="http://schemas.openxmlformats.org/officeDocument/2006/relationships/image" Target="../media/image84.jpg"/><Relationship Id="rId4" Type="http://schemas.openxmlformats.org/officeDocument/2006/relationships/image" Target="../media/image85.png"/><Relationship Id="rId1" Type="http://schemas.openxmlformats.org/officeDocument/2006/relationships/slideLayout" Target="../slideLayouts/slideLayout13.xml"/><Relationship Id="rId2" Type="http://schemas.openxmlformats.org/officeDocument/2006/relationships/image" Target="../media/image83.png"/></Relationships>
</file>

<file path=ppt/slides/_rels/slide5.xml.rels><?xml version="1.0" encoding="UTF-8" standalone="yes"?>
<Relationships xmlns="http://schemas.openxmlformats.org/package/2006/relationships"><Relationship Id="rId3" Type="http://schemas.microsoft.com/office/2007/relationships/media" Target="../media/media4.mp4"/><Relationship Id="rId4" Type="http://schemas.openxmlformats.org/officeDocument/2006/relationships/video" Target="../media/media4.mp4"/><Relationship Id="rId5" Type="http://schemas.openxmlformats.org/officeDocument/2006/relationships/slideLayout" Target="../slideLayouts/slideLayout13.xml"/><Relationship Id="rId6" Type="http://schemas.openxmlformats.org/officeDocument/2006/relationships/image" Target="../media/image19.png"/><Relationship Id="rId7" Type="http://schemas.openxmlformats.org/officeDocument/2006/relationships/image" Target="../media/image20.png"/><Relationship Id="rId8" Type="http://schemas.openxmlformats.org/officeDocument/2006/relationships/image" Target="../media/image21.png"/><Relationship Id="rId1" Type="http://schemas.microsoft.com/office/2007/relationships/media" Target="../media/media3.mp4"/><Relationship Id="rId2" Type="http://schemas.openxmlformats.org/officeDocument/2006/relationships/video" Target="../media/media3.mp4"/></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1.png"/><Relationship Id="rId5" Type="http://schemas.openxmlformats.org/officeDocument/2006/relationships/image" Target="../media/image23.emf"/><Relationship Id="rId6" Type="http://schemas.openxmlformats.org/officeDocument/2006/relationships/image" Target="../media/image24.png"/><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notesSlide" Target="../notesSlides/notesSlide3.xml"/><Relationship Id="rId5" Type="http://schemas.openxmlformats.org/officeDocument/2006/relationships/image" Target="../media/image25.png"/><Relationship Id="rId1" Type="http://schemas.microsoft.com/office/2007/relationships/media" Target="../media/media5.mp4"/><Relationship Id="rId2" Type="http://schemas.openxmlformats.org/officeDocument/2006/relationships/video" Target="../media/media5.mp4"/></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a:bodyPr>
          <a:lstStyle/>
          <a:p>
            <a:r>
              <a:rPr lang="de-DE"/>
              <a:t>Theoretical simulations of pump-probe spectroscopies in solids</a:t>
            </a:r>
          </a:p>
        </p:txBody>
      </p:sp>
      <p:sp>
        <p:nvSpPr>
          <p:cNvPr id="4" name="Textfeld 3"/>
          <p:cNvSpPr txBox="1"/>
          <p:nvPr/>
        </p:nvSpPr>
        <p:spPr>
          <a:xfrm>
            <a:off x="1070228" y="3907681"/>
            <a:ext cx="7018004" cy="1634293"/>
          </a:xfrm>
          <a:prstGeom prst="rect">
            <a:avLst/>
          </a:prstGeom>
          <a:noFill/>
        </p:spPr>
        <p:txBody>
          <a:bodyPr wrap="none" rtlCol="0">
            <a:spAutoFit/>
          </a:bodyPr>
          <a:lstStyle/>
          <a:p>
            <a:pPr algn="ctr">
              <a:lnSpc>
                <a:spcPct val="120000"/>
              </a:lnSpc>
            </a:pPr>
            <a:r>
              <a:rPr lang="de-DE" sz="2400">
                <a:solidFill>
                  <a:schemeClr val="bg1">
                    <a:lumMod val="50000"/>
                  </a:schemeClr>
                </a:solidFill>
              </a:rPr>
              <a:t>Michael A. Sentef</a:t>
            </a:r>
          </a:p>
          <a:p>
            <a:pPr algn="ctr">
              <a:lnSpc>
                <a:spcPct val="120000"/>
              </a:lnSpc>
            </a:pPr>
            <a:r>
              <a:rPr lang="de-DE" sz="2400" i="1">
                <a:solidFill>
                  <a:schemeClr val="bg1">
                    <a:lumMod val="50000"/>
                  </a:schemeClr>
                </a:solidFill>
              </a:rPr>
              <a:t>lab.sentef.org</a:t>
            </a:r>
            <a:endParaRPr lang="de-DE" sz="2400" i="1">
              <a:solidFill>
                <a:schemeClr val="bg1">
                  <a:lumMod val="50000"/>
                </a:schemeClr>
              </a:solidFill>
            </a:endParaRPr>
          </a:p>
          <a:p>
            <a:pPr algn="ctr">
              <a:lnSpc>
                <a:spcPct val="120000"/>
              </a:lnSpc>
            </a:pPr>
            <a:r>
              <a:rPr lang="de-DE">
                <a:solidFill>
                  <a:schemeClr val="bg1">
                    <a:lumMod val="65000"/>
                  </a:schemeClr>
                </a:solidFill>
              </a:rPr>
              <a:t>Max-Planck Institute for the Structure and Dynamics of Matter, Hamburg</a:t>
            </a:r>
          </a:p>
          <a:p>
            <a:pPr algn="ctr">
              <a:lnSpc>
                <a:spcPct val="120000"/>
              </a:lnSpc>
            </a:pPr>
            <a:r>
              <a:rPr lang="de-DE">
                <a:solidFill>
                  <a:schemeClr val="bg1">
                    <a:lumMod val="65000"/>
                  </a:schemeClr>
                </a:solidFill>
              </a:rPr>
              <a:t>DPG Spring Meeting, Dresden, March 2017</a:t>
            </a:r>
          </a:p>
        </p:txBody>
      </p:sp>
      <p:pic>
        <p:nvPicPr>
          <p:cNvPr id="3" name="Bild 2" descr="mpsd-logo_blue_short_Pantone.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9995" y="5439581"/>
            <a:ext cx="2039154" cy="1210289"/>
          </a:xfrm>
          <a:prstGeom prst="rect">
            <a:avLst/>
          </a:prstGeom>
        </p:spPr>
      </p:pic>
      <p:pic>
        <p:nvPicPr>
          <p:cNvPr id="9" name="Bild 8"/>
          <p:cNvPicPr>
            <a:picLocks noChangeAspect="1"/>
          </p:cNvPicPr>
          <p:nvPr/>
        </p:nvPicPr>
        <p:blipFill>
          <a:blip r:embed="rId4"/>
          <a:stretch>
            <a:fillRect/>
          </a:stretch>
        </p:blipFill>
        <p:spPr>
          <a:xfrm>
            <a:off x="1695239" y="6179307"/>
            <a:ext cx="1224136" cy="430196"/>
          </a:xfrm>
          <a:prstGeom prst="rect">
            <a:avLst/>
          </a:prstGeom>
        </p:spPr>
      </p:pic>
      <p:pic>
        <p:nvPicPr>
          <p:cNvPr id="10" name="Bild 9"/>
          <p:cNvPicPr>
            <a:picLocks noChangeAspect="1"/>
          </p:cNvPicPr>
          <p:nvPr/>
        </p:nvPicPr>
        <p:blipFill>
          <a:blip r:embed="rId5"/>
          <a:stretch>
            <a:fillRect/>
          </a:stretch>
        </p:blipFill>
        <p:spPr>
          <a:xfrm>
            <a:off x="135880" y="6012840"/>
            <a:ext cx="1099840" cy="596663"/>
          </a:xfrm>
          <a:prstGeom prst="rect">
            <a:avLst/>
          </a:prstGeom>
        </p:spPr>
      </p:pic>
    </p:spTree>
    <p:extLst>
      <p:ext uri="{BB962C8B-B14F-4D97-AF65-F5344CB8AC3E}">
        <p14:creationId xmlns:p14="http://schemas.microsoft.com/office/powerpoint/2010/main" val="315414402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Driven is interesting</a:t>
            </a:r>
          </a:p>
        </p:txBody>
      </p:sp>
      <p:sp>
        <p:nvSpPr>
          <p:cNvPr id="4" name="Textfeld 3"/>
          <p:cNvSpPr txBox="1"/>
          <p:nvPr/>
        </p:nvSpPr>
        <p:spPr>
          <a:xfrm>
            <a:off x="971600" y="1124744"/>
            <a:ext cx="6452207" cy="1323439"/>
          </a:xfrm>
          <a:prstGeom prst="rect">
            <a:avLst/>
          </a:prstGeom>
          <a:noFill/>
        </p:spPr>
        <p:txBody>
          <a:bodyPr wrap="none" rtlCol="0">
            <a:spAutoFit/>
          </a:bodyPr>
          <a:lstStyle/>
          <a:p>
            <a:pPr marL="685800" indent="-685800">
              <a:buFont typeface="Symbol" charset="0"/>
              <a:buChar char="w"/>
            </a:pPr>
            <a:r>
              <a:rPr lang="de-DE" sz="4800"/>
              <a:t>-&gt; infinity</a:t>
            </a:r>
          </a:p>
          <a:p>
            <a:r>
              <a:rPr lang="de-DE" sz="3200" b="1"/>
              <a:t>Kapitza class, dynamical stabilization</a:t>
            </a:r>
          </a:p>
        </p:txBody>
      </p:sp>
      <p:sp>
        <p:nvSpPr>
          <p:cNvPr id="5" name="Textfeld 4"/>
          <p:cNvSpPr txBox="1"/>
          <p:nvPr/>
        </p:nvSpPr>
        <p:spPr>
          <a:xfrm>
            <a:off x="971600" y="2492896"/>
            <a:ext cx="6981398" cy="1323439"/>
          </a:xfrm>
          <a:prstGeom prst="rect">
            <a:avLst/>
          </a:prstGeom>
          <a:noFill/>
        </p:spPr>
        <p:txBody>
          <a:bodyPr wrap="none" rtlCol="0">
            <a:spAutoFit/>
          </a:bodyPr>
          <a:lstStyle/>
          <a:p>
            <a:pPr marL="685800" indent="-685800">
              <a:buFont typeface="Symbol" charset="0"/>
              <a:buChar char="w"/>
            </a:pPr>
            <a:r>
              <a:rPr lang="de-DE" sz="4800">
                <a:solidFill>
                  <a:srgbClr val="FF0000"/>
                </a:solidFill>
              </a:rPr>
              <a:t>-&gt; finite but largest scale</a:t>
            </a:r>
          </a:p>
          <a:p>
            <a:r>
              <a:rPr lang="de-DE" sz="3200" b="1">
                <a:solidFill>
                  <a:srgbClr val="FF0000"/>
                </a:solidFill>
              </a:rPr>
              <a:t>Floquet engineering</a:t>
            </a:r>
          </a:p>
        </p:txBody>
      </p:sp>
      <p:sp>
        <p:nvSpPr>
          <p:cNvPr id="6" name="Textfeld 5"/>
          <p:cNvSpPr txBox="1"/>
          <p:nvPr/>
        </p:nvSpPr>
        <p:spPr>
          <a:xfrm>
            <a:off x="971600" y="3861048"/>
            <a:ext cx="5896767" cy="1323439"/>
          </a:xfrm>
          <a:prstGeom prst="rect">
            <a:avLst/>
          </a:prstGeom>
          <a:noFill/>
        </p:spPr>
        <p:txBody>
          <a:bodyPr wrap="none" rtlCol="0">
            <a:spAutoFit/>
          </a:bodyPr>
          <a:lstStyle/>
          <a:p>
            <a:pPr marL="685800" indent="-685800">
              <a:buFont typeface="Symbol" charset="0"/>
              <a:buChar char="w"/>
            </a:pPr>
            <a:r>
              <a:rPr lang="de-DE" sz="4800"/>
              <a:t>-&gt; resonances</a:t>
            </a:r>
          </a:p>
          <a:p>
            <a:r>
              <a:rPr lang="de-DE" sz="3200" b="1"/>
              <a:t>sidebands, huge effects, detuning</a:t>
            </a:r>
          </a:p>
        </p:txBody>
      </p:sp>
      <p:sp>
        <p:nvSpPr>
          <p:cNvPr id="7" name="Textfeld 6"/>
          <p:cNvSpPr txBox="1"/>
          <p:nvPr/>
        </p:nvSpPr>
        <p:spPr>
          <a:xfrm>
            <a:off x="971600" y="5229200"/>
            <a:ext cx="5379798" cy="1323439"/>
          </a:xfrm>
          <a:prstGeom prst="rect">
            <a:avLst/>
          </a:prstGeom>
          <a:noFill/>
        </p:spPr>
        <p:txBody>
          <a:bodyPr wrap="none" rtlCol="0">
            <a:spAutoFit/>
          </a:bodyPr>
          <a:lstStyle/>
          <a:p>
            <a:pPr marL="685800" indent="-685800">
              <a:buFont typeface="Symbol" charset="0"/>
              <a:buChar char="w"/>
            </a:pPr>
            <a:r>
              <a:rPr lang="de-DE" sz="4800"/>
              <a:t>-&gt; smallest</a:t>
            </a:r>
          </a:p>
          <a:p>
            <a:r>
              <a:rPr lang="de-DE" sz="3200" b="1">
                <a:solidFill>
                  <a:srgbClr val="000000"/>
                </a:solidFill>
              </a:rPr>
              <a:t>dc physics, adiabatic evolution</a:t>
            </a:r>
          </a:p>
        </p:txBody>
      </p:sp>
      <p:sp>
        <p:nvSpPr>
          <p:cNvPr id="8" name="Textfeld 7"/>
          <p:cNvSpPr txBox="1"/>
          <p:nvPr/>
        </p:nvSpPr>
        <p:spPr>
          <a:xfrm>
            <a:off x="3919013" y="2348880"/>
            <a:ext cx="5223505" cy="338554"/>
          </a:xfrm>
          <a:prstGeom prst="rect">
            <a:avLst/>
          </a:prstGeom>
          <a:noFill/>
        </p:spPr>
        <p:txBody>
          <a:bodyPr wrap="none" rtlCol="0">
            <a:spAutoFit/>
          </a:bodyPr>
          <a:lstStyle/>
          <a:p>
            <a:r>
              <a:rPr lang="de-DE" sz="1600">
                <a:solidFill>
                  <a:srgbClr val="008000"/>
                </a:solidFill>
              </a:rPr>
              <a:t>Bukov, d‘Alessio, Polkovnikov, Adv. Phys. 64, 139-226 (2015)</a:t>
            </a:r>
          </a:p>
        </p:txBody>
      </p:sp>
    </p:spTree>
    <p:extLst>
      <p:ext uri="{BB962C8B-B14F-4D97-AF65-F5344CB8AC3E}">
        <p14:creationId xmlns:p14="http://schemas.microsoft.com/office/powerpoint/2010/main" val="380316412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Floquet topological states</a:t>
            </a:r>
          </a:p>
        </p:txBody>
      </p:sp>
      <p:sp>
        <p:nvSpPr>
          <p:cNvPr id="4" name="Foliennummernplatzhalter 3"/>
          <p:cNvSpPr>
            <a:spLocks noGrp="1"/>
          </p:cNvSpPr>
          <p:nvPr>
            <p:ph type="sldNum" sz="quarter" idx="12"/>
          </p:nvPr>
        </p:nvSpPr>
        <p:spPr/>
        <p:txBody>
          <a:bodyPr/>
          <a:lstStyle/>
          <a:p>
            <a:pPr>
              <a:defRPr/>
            </a:pPr>
            <a:fld id="{5CD9E709-C55D-414C-A08C-24A8865454BE}" type="slidenum">
              <a:rPr lang="en-US">
                <a:solidFill>
                  <a:prstClr val="black">
                    <a:tint val="75000"/>
                  </a:prstClr>
                </a:solidFill>
              </a:rPr>
              <a:pPr>
                <a:defRPr/>
              </a:pPr>
              <a:t>11</a:t>
            </a:fld>
            <a:endParaRPr lang="en-US">
              <a:solidFill>
                <a:prstClr val="black">
                  <a:tint val="75000"/>
                </a:prstClr>
              </a:solidFill>
            </a:endParaRPr>
          </a:p>
        </p:txBody>
      </p:sp>
      <p:pic>
        <p:nvPicPr>
          <p:cNvPr id="6" name="Picture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9536" y="2230487"/>
            <a:ext cx="2641613" cy="19806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テキスト ボックス 3"/>
          <p:cNvSpPr txBox="1">
            <a:spLocks noChangeArrowheads="1"/>
          </p:cNvSpPr>
          <p:nvPr/>
        </p:nvSpPr>
        <p:spPr bwMode="auto">
          <a:xfrm>
            <a:off x="4854773" y="1652744"/>
            <a:ext cx="365596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sz="1600" dirty="0" smtClean="0">
                <a:solidFill>
                  <a:prstClr val="black"/>
                </a:solidFill>
                <a:latin typeface="Helvetica"/>
                <a:cs typeface="Helvetica"/>
              </a:rPr>
              <a:t>Haldane </a:t>
            </a:r>
            <a:r>
              <a:rPr lang="en-US" altLang="ja-JP" sz="1600" dirty="0">
                <a:solidFill>
                  <a:prstClr val="black"/>
                </a:solidFill>
                <a:latin typeface="Helvetica"/>
                <a:cs typeface="Helvetica"/>
              </a:rPr>
              <a:t>model (</a:t>
            </a:r>
            <a:r>
              <a:rPr lang="en-US" altLang="ja-JP" sz="1600" dirty="0">
                <a:solidFill>
                  <a:srgbClr val="008000"/>
                </a:solidFill>
                <a:latin typeface="Helvetica"/>
                <a:cs typeface="Helvetica"/>
              </a:rPr>
              <a:t>PRL 61, 2015 (1988)</a:t>
            </a:r>
            <a:r>
              <a:rPr lang="en-US" altLang="ja-JP" sz="1600" dirty="0">
                <a:solidFill>
                  <a:prstClr val="black"/>
                </a:solidFill>
                <a:latin typeface="Helvetica"/>
                <a:cs typeface="Helvetica"/>
              </a:rPr>
              <a:t>)</a:t>
            </a:r>
          </a:p>
        </p:txBody>
      </p:sp>
      <p:pic>
        <p:nvPicPr>
          <p:cNvPr id="8" name="Pictur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9181" y="1976261"/>
            <a:ext cx="1563534" cy="17081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正方形/長方形 6"/>
          <p:cNvSpPr>
            <a:spLocks noChangeArrowheads="1"/>
          </p:cNvSpPr>
          <p:nvPr/>
        </p:nvSpPr>
        <p:spPr bwMode="auto">
          <a:xfrm>
            <a:off x="4517337" y="3695560"/>
            <a:ext cx="263499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ja-JP" sz="1400" dirty="0">
                <a:solidFill>
                  <a:prstClr val="black"/>
                </a:solidFill>
                <a:latin typeface="Calibri"/>
                <a:ea typeface="ＭＳ Ｐゴシック"/>
                <a:cs typeface="Calibri"/>
              </a:rPr>
              <a:t>Local flux </a:t>
            </a:r>
            <a:r>
              <a:rPr lang="en-US" altLang="ja-JP" sz="1400" dirty="0">
                <a:solidFill>
                  <a:prstClr val="black"/>
                </a:solidFill>
                <a:latin typeface="Symbol" charset="2"/>
                <a:ea typeface="ＭＳ Ｐゴシック"/>
                <a:cs typeface="Symbol" charset="2"/>
              </a:rPr>
              <a:t>f</a:t>
            </a:r>
          </a:p>
          <a:p>
            <a:r>
              <a:rPr lang="en-US" altLang="ja-JP" sz="1400" dirty="0">
                <a:solidFill>
                  <a:prstClr val="black"/>
                </a:solidFill>
                <a:latin typeface="Calibri"/>
                <a:ea typeface="ＭＳ Ｐゴシック"/>
                <a:cs typeface="Calibri"/>
              </a:rPr>
              <a:t>Staggered field </a:t>
            </a:r>
            <a:r>
              <a:rPr lang="en-US" altLang="ja-JP" sz="1400" i="1" dirty="0">
                <a:solidFill>
                  <a:prstClr val="black"/>
                </a:solidFill>
                <a:latin typeface="Calibri"/>
                <a:ea typeface="ＭＳ Ｐゴシック"/>
                <a:cs typeface="Calibri"/>
              </a:rPr>
              <a:t>m</a:t>
            </a:r>
          </a:p>
          <a:p>
            <a:r>
              <a:rPr lang="en-US" altLang="ja-JP" sz="1400" dirty="0">
                <a:solidFill>
                  <a:srgbClr val="FF0000"/>
                </a:solidFill>
                <a:latin typeface="Calibri"/>
                <a:ea typeface="ＭＳ Ｐゴシック"/>
                <a:cs typeface="Calibri"/>
              </a:rPr>
              <a:t>Fictitious fields!</a:t>
            </a:r>
            <a:endParaRPr lang="ja-JP" altLang="en-US" sz="1400" dirty="0">
              <a:solidFill>
                <a:srgbClr val="FF0000"/>
              </a:solidFill>
              <a:latin typeface="Calibri"/>
              <a:ea typeface="ＭＳ Ｐゴシック"/>
              <a:cs typeface="Calibri"/>
            </a:endParaRPr>
          </a:p>
        </p:txBody>
      </p:sp>
      <p:sp>
        <p:nvSpPr>
          <p:cNvPr id="10" name="テキスト ボックス 3"/>
          <p:cNvSpPr txBox="1">
            <a:spLocks noChangeArrowheads="1"/>
          </p:cNvSpPr>
          <p:nvPr/>
        </p:nvSpPr>
        <p:spPr bwMode="auto">
          <a:xfrm>
            <a:off x="-35441" y="1652744"/>
            <a:ext cx="455805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sz="1600" dirty="0" smtClean="0">
                <a:solidFill>
                  <a:prstClr val="black"/>
                </a:solidFill>
                <a:latin typeface="Helvetica"/>
                <a:cs typeface="Helvetica"/>
              </a:rPr>
              <a:t>Graphene + circularly polarized light (breaks trs)</a:t>
            </a:r>
            <a:endParaRPr lang="en-US" altLang="ja-JP" sz="1600" dirty="0">
              <a:solidFill>
                <a:prstClr val="black"/>
              </a:solidFill>
              <a:latin typeface="Helvetica"/>
              <a:cs typeface="Helvetica"/>
            </a:endParaRPr>
          </a:p>
        </p:txBody>
      </p:sp>
      <p:cxnSp>
        <p:nvCxnSpPr>
          <p:cNvPr id="11" name="直線矢印コネクタ 43"/>
          <p:cNvCxnSpPr/>
          <p:nvPr/>
        </p:nvCxnSpPr>
        <p:spPr>
          <a:xfrm>
            <a:off x="3541623" y="3340599"/>
            <a:ext cx="929738" cy="0"/>
          </a:xfrm>
          <a:prstGeom prst="straightConnector1">
            <a:avLst/>
          </a:prstGeom>
          <a:ln w="25400">
            <a:solidFill>
              <a:srgbClr val="AD0000"/>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13" name="TextBox 4"/>
          <p:cNvSpPr txBox="1"/>
          <p:nvPr/>
        </p:nvSpPr>
        <p:spPr>
          <a:xfrm>
            <a:off x="7780818" y="3960988"/>
            <a:ext cx="972855" cy="307777"/>
          </a:xfrm>
          <a:prstGeom prst="rect">
            <a:avLst/>
          </a:prstGeom>
          <a:noFill/>
        </p:spPr>
        <p:txBody>
          <a:bodyPr wrap="none" rtlCol="0">
            <a:spAutoFit/>
          </a:bodyPr>
          <a:lstStyle/>
          <a:p>
            <a:r>
              <a:rPr lang="en-US" sz="1400">
                <a:solidFill>
                  <a:prstClr val="black"/>
                </a:solidFill>
                <a:latin typeface="Helvetica"/>
                <a:cs typeface="Helvetica"/>
              </a:rPr>
              <a:t>breaks trs</a:t>
            </a:r>
          </a:p>
        </p:txBody>
      </p:sp>
      <p:sp>
        <p:nvSpPr>
          <p:cNvPr id="14" name="TextBox 17"/>
          <p:cNvSpPr txBox="1"/>
          <p:nvPr/>
        </p:nvSpPr>
        <p:spPr>
          <a:xfrm rot="16200000">
            <a:off x="5881500" y="2375911"/>
            <a:ext cx="1005403" cy="307777"/>
          </a:xfrm>
          <a:prstGeom prst="rect">
            <a:avLst/>
          </a:prstGeom>
          <a:noFill/>
        </p:spPr>
        <p:txBody>
          <a:bodyPr wrap="none" rtlCol="0">
            <a:spAutoFit/>
          </a:bodyPr>
          <a:lstStyle/>
          <a:p>
            <a:r>
              <a:rPr lang="en-US" sz="1400">
                <a:solidFill>
                  <a:prstClr val="black"/>
                </a:solidFill>
                <a:latin typeface="Helvetica"/>
                <a:cs typeface="Helvetica"/>
              </a:rPr>
              <a:t>breaks inv</a:t>
            </a:r>
          </a:p>
        </p:txBody>
      </p:sp>
      <p:pic>
        <p:nvPicPr>
          <p:cNvPr id="15" name="Picture 24" descr="Graphene_Glossy_New_Edi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5755" y="2127957"/>
            <a:ext cx="3268707" cy="2451530"/>
          </a:xfrm>
          <a:prstGeom prst="rect">
            <a:avLst/>
          </a:prstGeom>
        </p:spPr>
      </p:pic>
      <p:sp>
        <p:nvSpPr>
          <p:cNvPr id="16" name="TextBox 7"/>
          <p:cNvSpPr txBox="1"/>
          <p:nvPr/>
        </p:nvSpPr>
        <p:spPr>
          <a:xfrm>
            <a:off x="3778582" y="2724238"/>
            <a:ext cx="466669" cy="646331"/>
          </a:xfrm>
          <a:prstGeom prst="rect">
            <a:avLst/>
          </a:prstGeom>
          <a:noFill/>
        </p:spPr>
        <p:txBody>
          <a:bodyPr wrap="none" rtlCol="0">
            <a:spAutoFit/>
          </a:bodyPr>
          <a:lstStyle/>
          <a:p>
            <a:r>
              <a:rPr lang="en-US" sz="3600" b="1">
                <a:solidFill>
                  <a:srgbClr val="AD0000"/>
                </a:solidFill>
                <a:latin typeface="Helvetica"/>
                <a:cs typeface="Helvetica"/>
              </a:rPr>
              <a:t>?</a:t>
            </a:r>
          </a:p>
        </p:txBody>
      </p:sp>
      <p:sp>
        <p:nvSpPr>
          <p:cNvPr id="17" name="TextBox 30"/>
          <p:cNvSpPr txBox="1"/>
          <p:nvPr/>
        </p:nvSpPr>
        <p:spPr>
          <a:xfrm>
            <a:off x="8381711" y="2727480"/>
            <a:ext cx="812918" cy="369332"/>
          </a:xfrm>
          <a:prstGeom prst="rect">
            <a:avLst/>
          </a:prstGeom>
          <a:noFill/>
        </p:spPr>
        <p:txBody>
          <a:bodyPr wrap="none" rtlCol="0">
            <a:spAutoFit/>
          </a:bodyPr>
          <a:lstStyle/>
          <a:p>
            <a:r>
              <a:rPr lang="en-US" b="1">
                <a:solidFill>
                  <a:srgbClr val="AD0000"/>
                </a:solidFill>
                <a:latin typeface="Helvetica"/>
                <a:cs typeface="Helvetica"/>
              </a:rPr>
              <a:t>pump</a:t>
            </a:r>
          </a:p>
        </p:txBody>
      </p:sp>
      <p:cxnSp>
        <p:nvCxnSpPr>
          <p:cNvPr id="18" name="Straight Arrow Connector 31"/>
          <p:cNvCxnSpPr/>
          <p:nvPr/>
        </p:nvCxnSpPr>
        <p:spPr>
          <a:xfrm>
            <a:off x="7669641" y="3126208"/>
            <a:ext cx="1381228" cy="0"/>
          </a:xfrm>
          <a:prstGeom prst="straightConnector1">
            <a:avLst/>
          </a:prstGeom>
          <a:ln w="38100" cmpd="sng">
            <a:solidFill>
              <a:srgbClr val="AD0000"/>
            </a:solidFill>
            <a:tailEnd type="arrow"/>
          </a:ln>
        </p:spPr>
        <p:style>
          <a:lnRef idx="2">
            <a:schemeClr val="accent1"/>
          </a:lnRef>
          <a:fillRef idx="0">
            <a:schemeClr val="accent1"/>
          </a:fillRef>
          <a:effectRef idx="1">
            <a:schemeClr val="accent1"/>
          </a:effectRef>
          <a:fontRef idx="minor">
            <a:schemeClr val="tx1"/>
          </a:fontRef>
        </p:style>
      </p:cxnSp>
      <p:pic>
        <p:nvPicPr>
          <p:cNvPr id="3" name="Bild 2" descr="2017-03-15 14.33.48.jpg"/>
          <p:cNvPicPr>
            <a:picLocks noChangeAspect="1"/>
          </p:cNvPicPr>
          <p:nvPr/>
        </p:nvPicPr>
        <p:blipFill rotWithShape="1">
          <a:blip r:embed="rId5" cstate="print">
            <a:extLst>
              <a:ext uri="{28A0092B-C50C-407E-A947-70E740481C1C}">
                <a14:useLocalDpi xmlns:a14="http://schemas.microsoft.com/office/drawing/2010/main" val="0"/>
              </a:ext>
            </a:extLst>
          </a:blip>
          <a:srcRect l="52517" t="62307" r="16997"/>
          <a:stretch/>
        </p:blipFill>
        <p:spPr>
          <a:xfrm>
            <a:off x="6156176" y="4509121"/>
            <a:ext cx="2880320" cy="2003176"/>
          </a:xfrm>
          <a:prstGeom prst="rect">
            <a:avLst/>
          </a:prstGeom>
        </p:spPr>
      </p:pic>
      <p:sp>
        <p:nvSpPr>
          <p:cNvPr id="5" name="Textfeld 4"/>
          <p:cNvSpPr txBox="1"/>
          <p:nvPr/>
        </p:nvSpPr>
        <p:spPr>
          <a:xfrm>
            <a:off x="7380312" y="4581128"/>
            <a:ext cx="1726216" cy="646331"/>
          </a:xfrm>
          <a:prstGeom prst="rect">
            <a:avLst/>
          </a:prstGeom>
          <a:noFill/>
        </p:spPr>
        <p:txBody>
          <a:bodyPr wrap="none" rtlCol="0">
            <a:spAutoFit/>
          </a:bodyPr>
          <a:lstStyle/>
          <a:p>
            <a:r>
              <a:rPr lang="de-DE">
                <a:solidFill>
                  <a:schemeClr val="bg1"/>
                </a:solidFill>
              </a:rPr>
              <a:t>Duncan Haldane</a:t>
            </a:r>
          </a:p>
          <a:p>
            <a:r>
              <a:rPr lang="de-DE">
                <a:solidFill>
                  <a:schemeClr val="bg1"/>
                </a:solidFill>
              </a:rPr>
              <a:t>@APS 2017</a:t>
            </a:r>
          </a:p>
        </p:txBody>
      </p:sp>
    </p:spTree>
    <p:extLst>
      <p:ext uri="{BB962C8B-B14F-4D97-AF65-F5344CB8AC3E}">
        <p14:creationId xmlns:p14="http://schemas.microsoft.com/office/powerpoint/2010/main" val="38464650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Floquet engineering in a nutshell</a:t>
            </a:r>
          </a:p>
        </p:txBody>
      </p:sp>
      <p:sp>
        <p:nvSpPr>
          <p:cNvPr id="5" name="テキスト ボックス 3"/>
          <p:cNvSpPr txBox="1">
            <a:spLocks noChangeArrowheads="1"/>
          </p:cNvSpPr>
          <p:nvPr/>
        </p:nvSpPr>
        <p:spPr bwMode="auto">
          <a:xfrm>
            <a:off x="1337880" y="983271"/>
            <a:ext cx="252024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sz="2000" dirty="0" smtClean="0">
                <a:latin typeface="Arial" pitchFamily="34" charset="0"/>
                <a:cs typeface="Arial" pitchFamily="34" charset="0"/>
              </a:rPr>
              <a:t>time periodic system</a:t>
            </a:r>
            <a:endParaRPr lang="ja-JP" altLang="en-US" sz="2000" dirty="0">
              <a:latin typeface="Arial" pitchFamily="34" charset="0"/>
              <a:cs typeface="Arial" pitchFamily="34" charset="0"/>
            </a:endParaRPr>
          </a:p>
        </p:txBody>
      </p:sp>
      <p:pic>
        <p:nvPicPr>
          <p:cNvPr id="7" name="図 12" descr="%takaTeX&#10;\documentclass{jarticle}&#10;\usepackage{color}\pagestyle{empty}&#10;\newcommand{\Slash}[1]{\ooalign{\hfil /\hfil\crcr$#1$}}&#10;\newcommand{\mb}[1]{\mathbf{#1}}&#10;\newcommand{\mcl}[1]{\mathcal{#1}}&#10;\newcommand{\al}{\alpha}&#10;\newcommand{\be}{\beta}&#10;\newcommand{\bz}{\bar{z}}&#10;\newcommand{\e}{\epsilon}&#10;\newcommand{\pa}{\partial}&#10;\newcommand{\bpa}{\bar{\partial}}&#10;\newcommand{\s}{\sigma}&#10;\newcommand{\om}{\omega}&#10;\newcommand{\la}{\lambda}&#10;\newcommand{\bJ}{\bar{J}}&#10;\newcommand{\brz}{\bar{z}}&#10;\newcommand{\brq}{\bar{q}}&#10;\newcommand{\vp}{\varphi}&#10;\newcommand{\bvp}{\bar{\varphi}}&#10;\newcommand{\tvp}{\tilde{\varphi}}&#10;\newcommand{\hil}{\mcl{H}}&#10;\newcommand{\vir}{\mathfrak{Vir}}&#10;\newcommand{\no}{\nonumber}&#10;\newcommand{\tr}{\mbox{Tr}}&#10;\newcommand{\itl}{{\it l}}&#10;\newcommand{\ket}{\rangle }&#10;\newcommand{\bra}{\langle }&#10;\newcommand{\vphi}{\varphi}&#10;\newcommand{\ve}{\varepsilon}&#10;\newcommand{\dket}{\ket\ket}&#10;\newcommand{\dbra}{\bra\bra}&#10;\newcommand{\up}{\uparrow}&#10;\newcommand{\dw}{\downarrow}&#10;\newcommand{\mbx}{\mathbf{x}}&#10;\newcommand{\Vect}[1]{\mbox{\boldmath$#1$}}&#10;\newcommand{\ihbar}{\frac{i}{\hbar}}&#10;\begin{document}\LARGE\color{black}&#10;&#10;$$&#10;H(t)=H(t+T)&#10;$$&#10;\end{document}&#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52183" y="1647059"/>
            <a:ext cx="1568199" cy="234696"/>
          </a:xfrm>
          <a:prstGeom prst="rect">
            <a:avLst/>
          </a:prstGeom>
        </p:spPr>
      </p:pic>
      <p:sp>
        <p:nvSpPr>
          <p:cNvPr id="8" name="下矢印 1"/>
          <p:cNvSpPr/>
          <p:nvPr/>
        </p:nvSpPr>
        <p:spPr>
          <a:xfrm>
            <a:off x="3084064" y="2211947"/>
            <a:ext cx="163293" cy="85701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3"/>
          <p:cNvSpPr txBox="1">
            <a:spLocks noChangeArrowheads="1"/>
          </p:cNvSpPr>
          <p:nvPr/>
        </p:nvSpPr>
        <p:spPr bwMode="auto">
          <a:xfrm>
            <a:off x="4932040" y="5373216"/>
            <a:ext cx="369524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sz="2200" dirty="0" smtClean="0">
                <a:latin typeface="Arial" pitchFamily="34" charset="0"/>
                <a:cs typeface="Arial" pitchFamily="34" charset="0"/>
              </a:rPr>
              <a:t> ~ absorption of </a:t>
            </a:r>
            <a:r>
              <a:rPr lang="en-US" altLang="ja-JP" sz="2200" i="1" dirty="0" smtClean="0">
                <a:latin typeface="Times New Roman" pitchFamily="18" charset="0"/>
                <a:cs typeface="Times New Roman" pitchFamily="18" charset="0"/>
              </a:rPr>
              <a:t>m</a:t>
            </a:r>
            <a:r>
              <a:rPr lang="en-US" altLang="ja-JP" sz="2200" dirty="0" smtClean="0">
                <a:latin typeface="Arial" pitchFamily="34" charset="0"/>
                <a:cs typeface="Arial" pitchFamily="34" charset="0"/>
              </a:rPr>
              <a:t> “photons”</a:t>
            </a:r>
            <a:endParaRPr lang="ja-JP" altLang="en-US" sz="2200" dirty="0">
              <a:latin typeface="Arial" pitchFamily="34" charset="0"/>
              <a:cs typeface="Arial" pitchFamily="34" charset="0"/>
            </a:endParaRPr>
          </a:p>
        </p:txBody>
      </p:sp>
      <p:pic>
        <p:nvPicPr>
          <p:cNvPr id="10" name="図 17" descr="%takaTeX&#10;\documentclass{jarticle}&#10;\usepackage{color}\pagestyle{empty}&#10;\begin{document}\LARGE\color{black}&#10;$$&#10;(\mathcal{H})^{mn}=\frac{1}{T}\int_0^T dt H(t)e^{i(m-n)\Omega t}+m\delta_{mn}\Omega I&#10;$$&#10;\end{document}&#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5794" y="4871708"/>
            <a:ext cx="4590420" cy="562873"/>
          </a:xfrm>
          <a:prstGeom prst="rect">
            <a:avLst/>
          </a:prstGeom>
        </p:spPr>
      </p:pic>
      <p:pic>
        <p:nvPicPr>
          <p:cNvPr id="11" name="図 20" descr="%takaTeX&#10;\documentclass{jarticle}&#10;\usepackage{color}\pagestyle{empty}&#10;\newcommand{\Slash}[1]{\ooalign{\hfil /\hfil\crcr$#1$}}&#10;\newcommand{\mb}[1]{\mathbf{#1}}&#10;\newcommand{\mcl}[1]{\mathcal{#1}}&#10;\newcommand{\al}{\alpha}&#10;\newcommand{\be}{\beta}&#10;\newcommand{\bz}{\bar{z}}&#10;\newcommand{\e}{\epsilon}&#10;\newcommand{\pa}{\partial}&#10;\newcommand{\bpa}{\bar{\partial}}&#10;\newcommand{\s}{\sigma}&#10;\newcommand{\om}{\omega}&#10;\newcommand{\la}{\lambda}&#10;\newcommand{\bJ}{\bar{J}}&#10;\newcommand{\brz}{\bar{z}}&#10;\newcommand{\brq}{\bar{q}}&#10;\newcommand{\vp}{\varphi}&#10;\newcommand{\bvp}{\bar{\varphi}}&#10;\newcommand{\tvp}{\tilde{\varphi}}&#10;\newcommand{\hil}{\mcl{H}}&#10;\newcommand{\vir}{\mathfrak{Vir}}&#10;\newcommand{\no}{\nonumber}&#10;\newcommand{\tr}{\mbox{Tr}}&#10;\newcommand{\itl}{{\it l}}&#10;\newcommand{\ket}{\rangle }&#10;\newcommand{\bra}{\langle }&#10;\newcommand{\vphi}{\varphi}&#10;\newcommand{\ve}{\varepsilon}&#10;\newcommand{\dket}{\ket\ket}&#10;\newcommand{\dbra}{\bra\bra}&#10;\newcommand{\up}{\uparrow}&#10;\newcommand{\dw}{\downarrow}&#10;\newcommand{\mbx}{\mathbf{x}}&#10;\newcommand{\Vect}[1]{\mbox{\boldmath$#1$}}&#10;\newcommand{\ihbar}{\frac{i}{\hbar}}&#10;\begin{document}\LARGE\color{black}&#10;&#10;$$&#10;\Omega=2\pi/T$$&#10;\end{document}&#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92540" y="1647059"/>
            <a:ext cx="940310" cy="234696"/>
          </a:xfrm>
          <a:prstGeom prst="rect">
            <a:avLst/>
          </a:prstGeom>
        </p:spPr>
      </p:pic>
      <p:sp>
        <p:nvSpPr>
          <p:cNvPr id="12" name="テキスト ボックス 3"/>
          <p:cNvSpPr txBox="1">
            <a:spLocks noChangeArrowheads="1"/>
          </p:cNvSpPr>
          <p:nvPr/>
        </p:nvSpPr>
        <p:spPr bwMode="auto">
          <a:xfrm>
            <a:off x="5010249" y="3936254"/>
            <a:ext cx="239681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dirty="0" smtClean="0">
                <a:latin typeface="Symbol" pitchFamily="18" charset="2"/>
                <a:cs typeface="Arial" pitchFamily="34" charset="0"/>
              </a:rPr>
              <a:t>e: </a:t>
            </a:r>
            <a:r>
              <a:rPr lang="en-US" altLang="ja-JP" dirty="0" smtClean="0">
                <a:latin typeface="Arial" pitchFamily="34" charset="0"/>
                <a:cs typeface="Arial" pitchFamily="34" charset="0"/>
              </a:rPr>
              <a:t> </a:t>
            </a:r>
            <a:r>
              <a:rPr lang="en-US" altLang="ja-JP" sz="1600" dirty="0" err="1" smtClean="0">
                <a:latin typeface="Arial" pitchFamily="34" charset="0"/>
                <a:cs typeface="Arial" pitchFamily="34" charset="0"/>
              </a:rPr>
              <a:t>Floquet</a:t>
            </a:r>
            <a:r>
              <a:rPr lang="en-US" altLang="ja-JP" sz="1600" dirty="0" smtClean="0">
                <a:latin typeface="Arial" pitchFamily="34" charset="0"/>
                <a:cs typeface="Arial" pitchFamily="34" charset="0"/>
              </a:rPr>
              <a:t> quasi-energy</a:t>
            </a:r>
            <a:endParaRPr lang="ja-JP" altLang="en-US" sz="1600" dirty="0">
              <a:latin typeface="Arial" pitchFamily="34" charset="0"/>
              <a:cs typeface="Arial" pitchFamily="34" charset="0"/>
            </a:endParaRPr>
          </a:p>
        </p:txBody>
      </p:sp>
      <p:pic>
        <p:nvPicPr>
          <p:cNvPr id="13" name="図 29" descr="%takaTeX&#10;\documentclass{jarticle}&#10;\usepackage{color}\pagestyle{empty}&#10;\newcommand{\Slash}[1]{\ooalign{\hfil /\hfil\crcr$#1$}}&#10;\newcommand{\mb}[1]{\mathbf{#1}}&#10;\newcommand{\mcl}[1]{\mathcal{#1}}&#10;\newcommand{\al}{\alpha}&#10;\newcommand{\be}{\beta}&#10;\newcommand{\bz}{\bar{z}}&#10;\newcommand{\e}{\epsilon}&#10;\newcommand{\pa}{\partial}&#10;\newcommand{\bpa}{\bar{\partial}}&#10;\newcommand{\s}{\sigma}&#10;\newcommand{\om}{\omega}&#10;\newcommand{\la}{\lambda}&#10;\newcommand{\bJ}{\bar{J}}&#10;\newcommand{\brz}{\bar{z}}&#10;\newcommand{\brq}{\bar{q}}&#10;\newcommand{\vp}{\varphi}&#10;\newcommand{\bvp}{\bar{\varphi}}&#10;\newcommand{\tvp}{\tilde{\varphi}}&#10;\newcommand{\hil}{\mcl{H}}&#10;\newcommand{\vir}{\mathfrak{Vir}}&#10;\newcommand{\no}{\nonumber}&#10;\newcommand{\tr}{\mbox{Tr}}&#10;\newcommand{\itl}{{\it l}}&#10;\newcommand{\ket}{\rangle }&#10;\newcommand{\bra}{\langle }&#10;\newcommand{\vphi}{\varphi}&#10;\newcommand{\ve}{\varepsilon}&#10;\newcommand{\dket}{\ket\ket}&#10;\newcommand{\dbra}{\bra\bra}&#10;\newcommand{\up}{\uparrow}&#10;\newcommand{\dw}{\downarrow}&#10;\newcommand{\mbx}{\mathbf{x}}&#10;\newcommand{\Vect}[1]{\mbox{\boldmath$#1$}}&#10;\newcommand{\ihbar}{\frac{i}{\hbar}}&#10;\begin{document}\LARGE\color{black}&#10;&#10;$$&#10;i\pa_t\psi=H(t)\psi&#10;$$&#10;\end{document}&#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17305" y="1532553"/>
            <a:ext cx="2073616" cy="384279"/>
          </a:xfrm>
          <a:prstGeom prst="rect">
            <a:avLst/>
          </a:prstGeom>
        </p:spPr>
      </p:pic>
      <p:sp>
        <p:nvSpPr>
          <p:cNvPr id="14" name="テキスト ボックス 3"/>
          <p:cNvSpPr txBox="1">
            <a:spLocks noChangeArrowheads="1"/>
          </p:cNvSpPr>
          <p:nvPr/>
        </p:nvSpPr>
        <p:spPr bwMode="auto">
          <a:xfrm>
            <a:off x="1359141" y="3290630"/>
            <a:ext cx="577288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sz="2000" dirty="0" err="1" smtClean="0">
                <a:latin typeface="Arial" pitchFamily="34" charset="0"/>
                <a:cs typeface="Arial" pitchFamily="34" charset="0"/>
              </a:rPr>
              <a:t>Floquet</a:t>
            </a:r>
            <a:r>
              <a:rPr lang="en-US" altLang="ja-JP" sz="2000" dirty="0" smtClean="0">
                <a:latin typeface="Arial" pitchFamily="34" charset="0"/>
                <a:cs typeface="Arial" pitchFamily="34" charset="0"/>
              </a:rPr>
              <a:t> Hamiltonian (static eigenvalue problem)</a:t>
            </a:r>
            <a:endParaRPr lang="ja-JP" altLang="en-US" sz="2000" dirty="0">
              <a:latin typeface="Arial" pitchFamily="34" charset="0"/>
              <a:cs typeface="Arial" pitchFamily="34" charset="0"/>
            </a:endParaRPr>
          </a:p>
        </p:txBody>
      </p:sp>
      <p:pic>
        <p:nvPicPr>
          <p:cNvPr id="16" name="図 8" descr="%takaTeX&#10;\documentclass{jarticle}&#10;\usepackage{color}\pagestyle{empty}&#10;\newcommand{\Slash}[1]{\ooalign{\hfil /\hfil\crcr$#1$}}&#10;\newcommand{\mb}[1]{\mathbf{#1}}&#10;\newcommand{\mcl}[1]{\mathcal{#1}}&#10;\newcommand{\al}{\alpha}&#10;\newcommand{\be}{\beta}&#10;\newcommand{\bz}{\bar{z}}&#10;\newcommand{\e}{\epsilon}&#10;\newcommand{\pa}{\partial}&#10;\newcommand{\bpa}{\bar{\partial}}&#10;\newcommand{\s}{\sigma}&#10;\newcommand{\om}{\omega}&#10;\newcommand{\la}{\lambda}&#10;\newcommand{\bJ}{\bar{J}}&#10;\newcommand{\brz}{\bar{z}}&#10;\newcommand{\brq}{\bar{q}}&#10;\newcommand{\vp}{\varphi}&#10;\newcommand{\bvp}{\bar{\varphi}}&#10;\newcommand{\tvp}{\tilde{\varphi}}&#10;\newcommand{\hil}{\mcl{H}}&#10;\newcommand{\vir}{\mathfrak{Vir}}&#10;\newcommand{\no}{\nonumber}&#10;\newcommand{\tr}{\mbox{Tr}}&#10;\newcommand{\itl}{{\it l}}&#10;\newcommand{\ket}{\rangle }&#10;\newcommand{\bra}{\langle }&#10;\newcommand{\vphi}{\varphi}&#10;\newcommand{\ve}{\varepsilon}&#10;\newcommand{\dket}{\ket\ket}&#10;\newcommand{\dbra}{\bra\bra}&#10;\newcommand{\up}{\uparrow}&#10;\newcommand{\dw}{\downarrow}&#10;\newcommand{\mbx}{\mathbf{x}}&#10;\newcommand{\Vect}[1]{\mbox{\boldmath$#1$}}&#10;\newcommand{\ihbar}{\frac{i}{\hbar}}&#10;\begin{document}\LARGE\color{black}&#10;&#10;$$&#10;\sum_{m=-\infty}^\infty&#10;\mathcal{H}^{mn}\phi^m_\alpha=\ve_\alpha\phi_\alpha^n&#10;$$&#10;\end{document}&#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49050" y="3803316"/>
            <a:ext cx="3033322" cy="658811"/>
          </a:xfrm>
          <a:prstGeom prst="rect">
            <a:avLst/>
          </a:prstGeom>
        </p:spPr>
      </p:pic>
      <p:sp>
        <p:nvSpPr>
          <p:cNvPr id="18" name="角丸四角形 33"/>
          <p:cNvSpPr/>
          <p:nvPr/>
        </p:nvSpPr>
        <p:spPr>
          <a:xfrm>
            <a:off x="4797625" y="4943716"/>
            <a:ext cx="1382291" cy="44302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3"/>
          <p:cNvSpPr txBox="1">
            <a:spLocks noChangeArrowheads="1"/>
          </p:cNvSpPr>
          <p:nvPr/>
        </p:nvSpPr>
        <p:spPr bwMode="auto">
          <a:xfrm>
            <a:off x="539552" y="2276872"/>
            <a:ext cx="2153767"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sz="1700" dirty="0" smtClean="0">
                <a:latin typeface="Arial" pitchFamily="34" charset="0"/>
                <a:cs typeface="Arial" pitchFamily="34" charset="0"/>
              </a:rPr>
              <a:t>“</a:t>
            </a:r>
            <a:r>
              <a:rPr lang="en-US" altLang="ja-JP" sz="1700" dirty="0" err="1" smtClean="0">
                <a:latin typeface="Arial" pitchFamily="34" charset="0"/>
                <a:cs typeface="Arial" pitchFamily="34" charset="0"/>
              </a:rPr>
              <a:t>Floquet</a:t>
            </a:r>
            <a:r>
              <a:rPr lang="en-US" altLang="ja-JP" sz="1700" dirty="0" smtClean="0">
                <a:latin typeface="Arial" pitchFamily="34" charset="0"/>
                <a:cs typeface="Arial" pitchFamily="34" charset="0"/>
              </a:rPr>
              <a:t> mapping”</a:t>
            </a:r>
          </a:p>
          <a:p>
            <a:pPr eaLnBrk="1" hangingPunct="1"/>
            <a:r>
              <a:rPr lang="en-US" altLang="ja-JP" sz="1700" dirty="0">
                <a:latin typeface="Arial" pitchFamily="34" charset="0"/>
                <a:cs typeface="Arial" pitchFamily="34" charset="0"/>
              </a:rPr>
              <a:t>= Bloch state in time</a:t>
            </a:r>
            <a:endParaRPr lang="ja-JP" altLang="en-US" sz="1700" dirty="0">
              <a:latin typeface="Arial" pitchFamily="34" charset="0"/>
              <a:cs typeface="Arial" pitchFamily="34" charset="0"/>
            </a:endParaRPr>
          </a:p>
        </p:txBody>
      </p:sp>
      <p:pic>
        <p:nvPicPr>
          <p:cNvPr id="21" name="図 2" descr="%takaTeX&#10;\documentclass{jarticle}&#10;\usepackage{color}\pagestyle{empty}&#10;\begin{document}\LARGE\color{black}&#10;$$&#10;\Psi(t)=e^{-i\varepsilon t}\sum_m\phi^m&#10;e^{-im\Omega t}&#10;$$&#10;\end{document}&#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91004" y="2388918"/>
            <a:ext cx="3456610" cy="572524"/>
          </a:xfrm>
          <a:prstGeom prst="rect">
            <a:avLst/>
          </a:prstGeom>
        </p:spPr>
      </p:pic>
      <p:sp>
        <p:nvSpPr>
          <p:cNvPr id="17" name="Foliennummernplatzhalter 3"/>
          <p:cNvSpPr>
            <a:spLocks noGrp="1"/>
          </p:cNvSpPr>
          <p:nvPr>
            <p:ph type="sldNum" sz="quarter" idx="12"/>
          </p:nvPr>
        </p:nvSpPr>
        <p:spPr>
          <a:xfrm>
            <a:off x="6516216" y="6525344"/>
            <a:ext cx="2133600" cy="216024"/>
          </a:xfrm>
        </p:spPr>
        <p:txBody>
          <a:bodyPr/>
          <a:lstStyle/>
          <a:p>
            <a:pPr>
              <a:defRPr/>
            </a:pPr>
            <a:fld id="{5CD9E709-C55D-414C-A08C-24A8865454BE}" type="slidenum">
              <a:rPr lang="en-US">
                <a:solidFill>
                  <a:prstClr val="black">
                    <a:tint val="75000"/>
                  </a:prstClr>
                </a:solidFill>
              </a:rPr>
              <a:pPr>
                <a:defRPr/>
              </a:pPr>
              <a:t>12</a:t>
            </a:fld>
            <a:endParaRPr lang="en-US">
              <a:solidFill>
                <a:prstClr val="black">
                  <a:tint val="75000"/>
                </a:prstClr>
              </a:solidFill>
            </a:endParaRPr>
          </a:p>
        </p:txBody>
      </p:sp>
      <p:pic>
        <p:nvPicPr>
          <p:cNvPr id="20" name="Picture 6"/>
          <p:cNvPicPr>
            <a:picLocks noChangeAspect="1"/>
          </p:cNvPicPr>
          <p:nvPr/>
        </p:nvPicPr>
        <p:blipFill rotWithShape="1">
          <a:blip r:embed="rId8"/>
          <a:srcRect l="16684" t="7805" r="40902" b="61439"/>
          <a:stretch/>
        </p:blipFill>
        <p:spPr>
          <a:xfrm>
            <a:off x="13699" y="5157192"/>
            <a:ext cx="1326845" cy="1596621"/>
          </a:xfrm>
          <a:prstGeom prst="rect">
            <a:avLst/>
          </a:prstGeom>
        </p:spPr>
      </p:pic>
      <p:sp>
        <p:nvSpPr>
          <p:cNvPr id="3" name="Textfeld 2"/>
          <p:cNvSpPr txBox="1"/>
          <p:nvPr/>
        </p:nvSpPr>
        <p:spPr>
          <a:xfrm>
            <a:off x="1403648" y="6165304"/>
            <a:ext cx="3077961" cy="369332"/>
          </a:xfrm>
          <a:prstGeom prst="rect">
            <a:avLst/>
          </a:prstGeom>
          <a:noFill/>
        </p:spPr>
        <p:txBody>
          <a:bodyPr wrap="none" rtlCol="0">
            <a:spAutoFit/>
          </a:bodyPr>
          <a:lstStyle/>
          <a:p>
            <a:r>
              <a:rPr lang="de-DE">
                <a:solidFill>
                  <a:srgbClr val="008000"/>
                </a:solidFill>
              </a:rPr>
              <a:t>slides courtesy of Takashi Oka</a:t>
            </a:r>
          </a:p>
        </p:txBody>
      </p:sp>
    </p:spTree>
    <p:extLst>
      <p:ext uri="{BB962C8B-B14F-4D97-AF65-F5344CB8AC3E}">
        <p14:creationId xmlns:p14="http://schemas.microsoft.com/office/powerpoint/2010/main" val="18127555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2" grpId="0"/>
      <p:bldP spid="14" grpId="0"/>
      <p:bldP spid="18" grpId="0" animBg="1"/>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37276" cy="6858000"/>
          </a:xfrm>
          <a:prstGeom prst="rect">
            <a:avLst/>
          </a:prstGeom>
        </p:spPr>
      </p:pic>
    </p:spTree>
    <p:extLst>
      <p:ext uri="{BB962C8B-B14F-4D97-AF65-F5344CB8AC3E}">
        <p14:creationId xmlns:p14="http://schemas.microsoft.com/office/powerpoint/2010/main" val="420726156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850455"/>
          </a:xfrm>
          <a:prstGeom prst="rect">
            <a:avLst/>
          </a:prstGeom>
        </p:spPr>
      </p:pic>
    </p:spTree>
    <p:extLst>
      <p:ext uri="{BB962C8B-B14F-4D97-AF65-F5344CB8AC3E}">
        <p14:creationId xmlns:p14="http://schemas.microsoft.com/office/powerpoint/2010/main" val="333804655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2700"/>
            <a:ext cx="9144000" cy="6817718"/>
          </a:xfrm>
          <a:prstGeom prst="rect">
            <a:avLst/>
          </a:prstGeom>
        </p:spPr>
      </p:pic>
    </p:spTree>
    <p:extLst>
      <p:ext uri="{BB962C8B-B14F-4D97-AF65-F5344CB8AC3E}">
        <p14:creationId xmlns:p14="http://schemas.microsoft.com/office/powerpoint/2010/main" val="267894637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23859" cy="6858000"/>
          </a:xfrm>
          <a:prstGeom prst="rect">
            <a:avLst/>
          </a:prstGeom>
        </p:spPr>
      </p:pic>
    </p:spTree>
    <p:extLst>
      <p:ext uri="{BB962C8B-B14F-4D97-AF65-F5344CB8AC3E}">
        <p14:creationId xmlns:p14="http://schemas.microsoft.com/office/powerpoint/2010/main" val="380659290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842927"/>
          </a:xfrm>
          <a:prstGeom prst="rect">
            <a:avLst/>
          </a:prstGeom>
        </p:spPr>
      </p:pic>
    </p:spTree>
    <p:extLst>
      <p:ext uri="{BB962C8B-B14F-4D97-AF65-F5344CB8AC3E}">
        <p14:creationId xmlns:p14="http://schemas.microsoft.com/office/powerpoint/2010/main" val="243081071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p:cNvSpPr>
            <a:spLocks noGrp="1"/>
          </p:cNvSpPr>
          <p:nvPr>
            <p:ph type="title"/>
          </p:nvPr>
        </p:nvSpPr>
        <p:spPr>
          <a:xfrm>
            <a:off x="381821" y="44624"/>
            <a:ext cx="7762155" cy="905721"/>
          </a:xfrm>
        </p:spPr>
        <p:txBody>
          <a:bodyPr/>
          <a:lstStyle/>
          <a:p>
            <a:r>
              <a:rPr lang="de-DE"/>
              <a:t>Dirac fermion + circularly polarized laser</a:t>
            </a:r>
          </a:p>
        </p:txBody>
      </p:sp>
      <p:sp>
        <p:nvSpPr>
          <p:cNvPr id="6" name="正方形/長方形 5"/>
          <p:cNvSpPr>
            <a:spLocks noChangeArrowheads="1"/>
          </p:cNvSpPr>
          <p:nvPr/>
        </p:nvSpPr>
        <p:spPr bwMode="auto">
          <a:xfrm>
            <a:off x="3247593" y="0"/>
            <a:ext cx="26962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ja-JP" sz="2400" dirty="0" smtClean="0">
                <a:latin typeface="Arial" pitchFamily="34" charset="0"/>
                <a:cs typeface="Arial" pitchFamily="34" charset="0"/>
              </a:rPr>
              <a:t> </a:t>
            </a:r>
            <a:endParaRPr lang="en-US" altLang="ja-JP" sz="2400" dirty="0">
              <a:latin typeface="Arial" pitchFamily="34" charset="0"/>
              <a:cs typeface="Arial" pitchFamily="34" charset="0"/>
            </a:endParaRPr>
          </a:p>
        </p:txBody>
      </p:sp>
      <p:pic>
        <p:nvPicPr>
          <p:cNvPr id="5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761" y="2658865"/>
            <a:ext cx="1656383" cy="1821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Foliennummernplatzhalter 3"/>
          <p:cNvSpPr>
            <a:spLocks noGrp="1"/>
          </p:cNvSpPr>
          <p:nvPr>
            <p:ph type="sldNum" sz="quarter" idx="12"/>
          </p:nvPr>
        </p:nvSpPr>
        <p:spPr>
          <a:xfrm>
            <a:off x="6516216" y="6525344"/>
            <a:ext cx="2133600" cy="216024"/>
          </a:xfrm>
        </p:spPr>
        <p:txBody>
          <a:bodyPr/>
          <a:lstStyle/>
          <a:p>
            <a:pPr>
              <a:defRPr/>
            </a:pPr>
            <a:fld id="{5CD9E709-C55D-414C-A08C-24A8865454BE}" type="slidenum">
              <a:rPr lang="en-US">
                <a:solidFill>
                  <a:prstClr val="black">
                    <a:tint val="75000"/>
                  </a:prstClr>
                </a:solidFill>
              </a:rPr>
              <a:pPr>
                <a:defRPr/>
              </a:pPr>
              <a:t>18</a:t>
            </a:fld>
            <a:endParaRPr lang="en-US">
              <a:solidFill>
                <a:prstClr val="black">
                  <a:tint val="75000"/>
                </a:prstClr>
              </a:solidFill>
            </a:endParaRPr>
          </a:p>
        </p:txBody>
      </p:sp>
      <p:sp>
        <p:nvSpPr>
          <p:cNvPr id="38" name="TextBox 62"/>
          <p:cNvSpPr txBox="1"/>
          <p:nvPr/>
        </p:nvSpPr>
        <p:spPr>
          <a:xfrm>
            <a:off x="6948264" y="5877272"/>
            <a:ext cx="1937000" cy="461665"/>
          </a:xfrm>
          <a:prstGeom prst="rect">
            <a:avLst/>
          </a:prstGeom>
          <a:noFill/>
        </p:spPr>
        <p:txBody>
          <a:bodyPr wrap="square" rtlCol="0">
            <a:spAutoFit/>
          </a:bodyPr>
          <a:lstStyle/>
          <a:p>
            <a:pPr algn="ctr"/>
            <a:r>
              <a:rPr lang="en-US" altLang="ja-JP" sz="1200" i="1" dirty="0">
                <a:solidFill>
                  <a:srgbClr val="008000"/>
                </a:solidFill>
                <a:latin typeface="Helvetica"/>
                <a:ea typeface="ＭＳ Ｐゴシック"/>
                <a:cs typeface="Helvetica"/>
              </a:rPr>
              <a:t>Oka and Aoki,</a:t>
            </a:r>
          </a:p>
          <a:p>
            <a:pPr algn="ctr"/>
            <a:r>
              <a:rPr lang="en-US" altLang="ja-JP" sz="1200" i="1" dirty="0">
                <a:solidFill>
                  <a:srgbClr val="008000"/>
                </a:solidFill>
                <a:latin typeface="Helvetica"/>
                <a:ea typeface="ＭＳ Ｐゴシック"/>
                <a:cs typeface="Helvetica"/>
              </a:rPr>
              <a:t>PRB 79, 081406 (2009)</a:t>
            </a:r>
            <a:endParaRPr lang="en-US" sz="1200" i="1">
              <a:solidFill>
                <a:srgbClr val="008000"/>
              </a:solidFill>
              <a:latin typeface="Calibri"/>
            </a:endParaRPr>
          </a:p>
        </p:txBody>
      </p:sp>
      <p:pic>
        <p:nvPicPr>
          <p:cNvPr id="5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9017" y="2730873"/>
            <a:ext cx="1318537" cy="1656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4" name="直線矢印コネクタ 38"/>
          <p:cNvCxnSpPr/>
          <p:nvPr/>
        </p:nvCxnSpPr>
        <p:spPr>
          <a:xfrm>
            <a:off x="1952953" y="3450953"/>
            <a:ext cx="720080" cy="0"/>
          </a:xfrm>
          <a:prstGeom prst="straightConnector1">
            <a:avLst/>
          </a:prstGeom>
          <a:ln w="25400">
            <a:tailEnd type="arrow" w="lg" len="lg"/>
          </a:ln>
        </p:spPr>
        <p:style>
          <a:lnRef idx="1">
            <a:schemeClr val="accent1"/>
          </a:lnRef>
          <a:fillRef idx="0">
            <a:schemeClr val="accent1"/>
          </a:fillRef>
          <a:effectRef idx="0">
            <a:schemeClr val="accent1"/>
          </a:effectRef>
          <a:fontRef idx="minor">
            <a:schemeClr val="tx1"/>
          </a:fontRef>
        </p:style>
      </p:cxnSp>
      <p:sp>
        <p:nvSpPr>
          <p:cNvPr id="44" name="正方形/長方形 6"/>
          <p:cNvSpPr>
            <a:spLocks noChangeArrowheads="1"/>
          </p:cNvSpPr>
          <p:nvPr/>
        </p:nvSpPr>
        <p:spPr bwMode="auto">
          <a:xfrm>
            <a:off x="1835696" y="1340768"/>
            <a:ext cx="5832648" cy="1200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ja-JP" sz="2400" dirty="0">
                <a:solidFill>
                  <a:srgbClr val="595959"/>
                </a:solidFill>
                <a:latin typeface="Arial"/>
                <a:ea typeface="ＭＳ Ｐゴシック"/>
                <a:cs typeface="Arial"/>
              </a:rPr>
              <a:t>Mass term = energy gap =</a:t>
            </a:r>
            <a:endParaRPr lang="en-US" altLang="ja-JP" sz="2400" i="1" dirty="0">
              <a:solidFill>
                <a:srgbClr val="595959"/>
              </a:solidFill>
              <a:latin typeface="Arial"/>
              <a:ea typeface="ＭＳ Ｐゴシック"/>
              <a:cs typeface="Arial"/>
            </a:endParaRPr>
          </a:p>
          <a:p>
            <a:r>
              <a:rPr lang="en-US" altLang="ja-JP" sz="2400" dirty="0">
                <a:solidFill>
                  <a:srgbClr val="FF0000"/>
                </a:solidFill>
                <a:latin typeface="Arial"/>
                <a:ea typeface="ＭＳ Ｐゴシック"/>
                <a:cs typeface="Arial"/>
              </a:rPr>
              <a:t>synthetic field stemming from a real time-dependent field A(t)</a:t>
            </a:r>
            <a:endParaRPr lang="ja-JP" altLang="en-US" sz="2400" dirty="0">
              <a:solidFill>
                <a:srgbClr val="FF0000"/>
              </a:solidFill>
              <a:latin typeface="Arial"/>
              <a:ea typeface="ＭＳ Ｐゴシック"/>
              <a:cs typeface="Arial"/>
            </a:endParaRPr>
          </a:p>
        </p:txBody>
      </p:sp>
      <p:grpSp>
        <p:nvGrpSpPr>
          <p:cNvPr id="3" name="Gruppierung 2"/>
          <p:cNvGrpSpPr/>
          <p:nvPr/>
        </p:nvGrpSpPr>
        <p:grpSpPr>
          <a:xfrm>
            <a:off x="3719982" y="2708920"/>
            <a:ext cx="5433771" cy="1750145"/>
            <a:chOff x="3719982" y="2708920"/>
            <a:chExt cx="5433771" cy="1750145"/>
          </a:xfrm>
        </p:grpSpPr>
        <p:grpSp>
          <p:nvGrpSpPr>
            <p:cNvPr id="27" name="グループ化 9"/>
            <p:cNvGrpSpPr/>
            <p:nvPr/>
          </p:nvGrpSpPr>
          <p:grpSpPr>
            <a:xfrm>
              <a:off x="3719982" y="3068960"/>
              <a:ext cx="5433771" cy="1390105"/>
              <a:chOff x="2123728" y="654849"/>
              <a:chExt cx="5433771" cy="1390105"/>
            </a:xfrm>
          </p:grpSpPr>
          <p:pic>
            <p:nvPicPr>
              <p:cNvPr id="37" name="図 1" descr="%takaTeX&#10;\documentclass{jarticle}&#10;\usepackage{color}\pagestyle{empty}&#10;&#10;&#10;\newcommand{\Slash}[1]{\ooalign{\hfil /\hfil\crcr$#1$}}&#10;\newcommand{\mb}[1]{\mathbf{#1}}&#10;\newcommand{\mcl}[1]{\mathcal{#1}}&#10;\newcommand{\matb}[1]{\mbox{\boldmath$#1$}}&#10;\newcommand{\al}{\alpha}&#10;\newcommand{\be}{\beta}&#10;\newcommand{\bz}{\bar{z}}&#10;\newcommand{\e}{\epsilon}&#10;\newcommand{\pa}{\partial}&#10;\newcommand{\bpa}{\bar{\partial}}&#10;\newcommand{\s}{\sigma}&#10;\newcommand{\om}{\omega}&#10;\newcommand{\la}{\lambda}&#10;\newcommand{\bJ}{\bar{J}}&#10;\newcommand{\brz}{\bar{z}}&#10;\newcommand{\brq}{\bar{q}}&#10;\newcommand{\vp}{\varphi}&#10;\newcommand{\vt}{\vartheta}&#10;\newcommand{\bvp}{\bar{\varphi}}&#10;\newcommand{\tvp}{\tilde{\varphi}}&#10;\newcommand{\hil}{\mcl{H}}&#10;\newcommand{\vir}{\mathfrak{Vir}}&#10;\newcommand{\no}{\nonumber}&#10;\newcommand{\tr}{\mbox{Tr}}&#10;\newcommand{\itl}{{\it l}}&#10;\newcommand{\ket}{\rangle }&#10;\newcommand{\bra}{\langle }&#10;\newcommand{\vphi}{\varphi}&#10;\newcommand{\ve}{\varepsilon}&#10;\newcommand{\dket}{\ket\ket}&#10;\newcommand{\dbra}{\bra\bra}&#10;\newcommand{\up}{\uparrow}&#10;\newcommand{\dw}{\downarrow}&#10;\newcommand{\mbx}{\mathbf{x}}&#10;\newcommand{\Vect}[1]{\mbox{\boldmath$#1$}}&#10;\newcommand{\ih}{\frac{i}{\hbar}}&#10;\newcommand{\tl}[1]{\tilde{#1}}&#10;\newcommand{\tP}{{\tl{P}}}&#10;\newcommand{\tQ}{{\tl{Q}}}&#10;\newcommand{\tR}{{\tl{R}}}&#10;\newcommand{\tS}{{\tl{S}}}&#10;\newcommand{\tb}{{\tl{b}}}&#10;\newcommand{\tB}{{\tl{B}}}&#10;\newcommand{\tA}{{\tl{A}}}&#10;\newcommand{\tp}{{\tl{p}}}&#10;\newcommand{\tq}{{\tl{q}}}&#10;\newcommand{\trr}{{\tl{r}}}&#10;\newcommand{\ts}{{\tl{s}}}&#10;\newcommand{\tc}{{\tl{c}}}&#10;\newcommand{\ihbar}{\frac{i}{\hbar}}&#10;\newcommand{\rt}{\mathrm{t}}&#10;\newcommand{\tir}{\tilde{r}}&#10;\newcommand{\imag}{i}&#10;\newcommand{\Mvariable}[1]{{#1}}&#10;\newcommand{\Mfunction}[1]{{#1}}&#10;&#10;\newlength{\boxedparwidth} \setlength{\boxedparwidth}{.92\textwidth}&#10;\newenvironment{boxedtext}%&#10; {\begin{center} \begin{tabular}{|@{\hspace{.15in}}c@{\hspace{.15in}}|}&#10;   \hline&#10;    \begin{minipage}[t]{\boxedparwidth}&#10;&#10;   \setlength{\parindent}{.25in}}%&#10; {\end{minipage} \\ \\ \hline \end{tabular} \end{center}}&#10;\setlength{\arraycolsep}{0.14em}&#10;&#10;\newcommand{\vk}{{\mb k}}&#10;\newcommand{\vq}{{\mb q}}&#10;\newcommand{\vA}{{\mb A}}&#10;&#10;\begin{document}\LARGE\color{black}&#10;$$&#10;H_{\rm eff}&#10;=H_0+\frac{[H_{-1},H_1]}{\Omega}&#10;+\mathcal{O}(A^4)&#10;$$&#10;\end{document}&#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23728" y="898698"/>
                <a:ext cx="5433771" cy="930851"/>
              </a:xfrm>
              <a:prstGeom prst="rect">
                <a:avLst/>
              </a:prstGeom>
            </p:spPr>
          </p:pic>
          <p:sp>
            <p:nvSpPr>
              <p:cNvPr id="39" name="角丸四角形 37"/>
              <p:cNvSpPr/>
              <p:nvPr/>
            </p:nvSpPr>
            <p:spPr>
              <a:xfrm>
                <a:off x="5250818" y="901049"/>
                <a:ext cx="482359" cy="463074"/>
              </a:xfrm>
              <a:prstGeom prst="round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角丸四角形 38"/>
              <p:cNvSpPr/>
              <p:nvPr/>
            </p:nvSpPr>
            <p:spPr>
              <a:xfrm>
                <a:off x="4431068" y="898698"/>
                <a:ext cx="646363" cy="465425"/>
              </a:xfrm>
              <a:prstGeom prst="roundRect">
                <a:avLst/>
              </a:prstGeom>
              <a:no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1" name="図 5" descr="%takaTeX&#10;\documentclass{jarticle}&#10;\usepackage{color}\pagestyle{empty}&#10;\begin{document}\LARGE\color{black}&#10;$$&#10;\sim A\sigma_+&#10;$$&#10;\end{document}&#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73138" y="654849"/>
                <a:ext cx="640081" cy="208788"/>
              </a:xfrm>
              <a:prstGeom prst="rect">
                <a:avLst/>
              </a:prstGeom>
            </p:spPr>
          </p:pic>
          <p:pic>
            <p:nvPicPr>
              <p:cNvPr id="42" name="図 6" descr="%takaTeX&#10;\documentclass{jarticle}&#10;\usepackage{color}\pagestyle{empty}&#10;\begin{document}\LARGE\color{black}&#10;$$&#10;\sim A\sigma_-&#10;$$&#10;\end{document}&#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09042" y="654849"/>
                <a:ext cx="640081" cy="169164"/>
              </a:xfrm>
              <a:prstGeom prst="rect">
                <a:avLst/>
              </a:prstGeom>
            </p:spPr>
          </p:pic>
          <p:sp>
            <p:nvSpPr>
              <p:cNvPr id="43" name="角丸四角形 4"/>
              <p:cNvSpPr/>
              <p:nvPr/>
            </p:nvSpPr>
            <p:spPr>
              <a:xfrm>
                <a:off x="3923928" y="654849"/>
                <a:ext cx="2226771" cy="139010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 name="Textfeld 1"/>
            <p:cNvSpPr txBox="1"/>
            <p:nvPr/>
          </p:nvSpPr>
          <p:spPr>
            <a:xfrm>
              <a:off x="5652120" y="2708920"/>
              <a:ext cx="2064462" cy="369332"/>
            </a:xfrm>
            <a:prstGeom prst="rect">
              <a:avLst/>
            </a:prstGeom>
            <a:noFill/>
          </p:spPr>
          <p:txBody>
            <a:bodyPr wrap="none" rtlCol="0">
              <a:spAutoFit/>
            </a:bodyPr>
            <a:lstStyle/>
            <a:p>
              <a:r>
                <a:rPr lang="de-DE">
                  <a:solidFill>
                    <a:srgbClr val="FF0000"/>
                  </a:solidFill>
                </a:rPr>
                <a:t>Floquet engineering</a:t>
              </a:r>
            </a:p>
          </p:txBody>
        </p:sp>
        <p:sp>
          <p:nvSpPr>
            <p:cNvPr id="18" name="Textfeld 17"/>
            <p:cNvSpPr txBox="1"/>
            <p:nvPr/>
          </p:nvSpPr>
          <p:spPr>
            <a:xfrm>
              <a:off x="4644008" y="3933056"/>
              <a:ext cx="868484" cy="369332"/>
            </a:xfrm>
            <a:prstGeom prst="rect">
              <a:avLst/>
            </a:prstGeom>
            <a:noFill/>
          </p:spPr>
          <p:txBody>
            <a:bodyPr wrap="none" rtlCol="0">
              <a:spAutoFit/>
            </a:bodyPr>
            <a:lstStyle/>
            <a:p>
              <a:r>
                <a:rPr lang="de-DE">
                  <a:solidFill>
                    <a:srgbClr val="FF0000"/>
                  </a:solidFill>
                </a:rPr>
                <a:t>Kapitza</a:t>
              </a:r>
            </a:p>
          </p:txBody>
        </p:sp>
      </p:grpSp>
    </p:spTree>
    <p:extLst>
      <p:ext uri="{BB962C8B-B14F-4D97-AF65-F5344CB8AC3E}">
        <p14:creationId xmlns:p14="http://schemas.microsoft.com/office/powerpoint/2010/main" val="42928572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87715" y="392593"/>
            <a:ext cx="4742267" cy="1776394"/>
          </a:xfrm>
          <a:prstGeom prst="rect">
            <a:avLst/>
          </a:prstGeom>
        </p:spPr>
      </p:pic>
      <p:sp>
        <p:nvSpPr>
          <p:cNvPr id="5" name="TextBox 4"/>
          <p:cNvSpPr txBox="1"/>
          <p:nvPr/>
        </p:nvSpPr>
        <p:spPr>
          <a:xfrm>
            <a:off x="5755755" y="946071"/>
            <a:ext cx="3051436" cy="646331"/>
          </a:xfrm>
          <a:prstGeom prst="rect">
            <a:avLst/>
          </a:prstGeom>
          <a:noFill/>
        </p:spPr>
        <p:txBody>
          <a:bodyPr wrap="square" rtlCol="0">
            <a:spAutoFit/>
          </a:bodyPr>
          <a:lstStyle/>
          <a:p>
            <a:pPr defTabSz="457200"/>
            <a:r>
              <a:rPr lang="en-US" b="1" i="1" dirty="0" smtClean="0">
                <a:solidFill>
                  <a:prstClr val="black"/>
                </a:solidFill>
                <a:latin typeface="Calibri"/>
              </a:rPr>
              <a:t>Bi</a:t>
            </a:r>
            <a:r>
              <a:rPr lang="en-US" b="1" i="1" baseline="-25000" dirty="0" smtClean="0">
                <a:solidFill>
                  <a:prstClr val="black"/>
                </a:solidFill>
                <a:latin typeface="Calibri"/>
              </a:rPr>
              <a:t>2</a:t>
            </a:r>
            <a:r>
              <a:rPr lang="en-US" b="1" i="1" dirty="0" smtClean="0">
                <a:solidFill>
                  <a:prstClr val="black"/>
                </a:solidFill>
                <a:latin typeface="Calibri"/>
              </a:rPr>
              <a:t>Se</a:t>
            </a:r>
            <a:r>
              <a:rPr lang="en-US" b="1" i="1" baseline="-25000" dirty="0" smtClean="0">
                <a:solidFill>
                  <a:prstClr val="black"/>
                </a:solidFill>
                <a:latin typeface="Calibri"/>
              </a:rPr>
              <a:t>3</a:t>
            </a:r>
          </a:p>
          <a:p>
            <a:pPr defTabSz="457200"/>
            <a:r>
              <a:rPr lang="en-US" i="1" dirty="0" smtClean="0">
                <a:solidFill>
                  <a:prstClr val="black"/>
                </a:solidFill>
                <a:latin typeface="Calibri"/>
              </a:rPr>
              <a:t>Science </a:t>
            </a:r>
            <a:r>
              <a:rPr lang="en-US" b="1" i="1" dirty="0" smtClean="0">
                <a:solidFill>
                  <a:prstClr val="black"/>
                </a:solidFill>
                <a:latin typeface="Calibri"/>
              </a:rPr>
              <a:t>342</a:t>
            </a:r>
            <a:r>
              <a:rPr lang="en-US" i="1" dirty="0" smtClean="0">
                <a:solidFill>
                  <a:prstClr val="black"/>
                </a:solidFill>
                <a:latin typeface="Calibri"/>
              </a:rPr>
              <a:t>, 453 (2013)</a:t>
            </a:r>
            <a:endParaRPr lang="en-US" i="1" dirty="0">
              <a:solidFill>
                <a:prstClr val="black"/>
              </a:solidFill>
              <a:latin typeface="Calibri"/>
            </a:endParaRPr>
          </a:p>
        </p:txBody>
      </p:sp>
      <p:pic>
        <p:nvPicPr>
          <p:cNvPr id="7" name="Picture 6"/>
          <p:cNvPicPr>
            <a:picLocks noChangeAspect="1"/>
          </p:cNvPicPr>
          <p:nvPr/>
        </p:nvPicPr>
        <p:blipFill>
          <a:blip r:embed="rId3"/>
          <a:stretch>
            <a:fillRect/>
          </a:stretch>
        </p:blipFill>
        <p:spPr>
          <a:xfrm>
            <a:off x="209443" y="2168987"/>
            <a:ext cx="3289300" cy="4064000"/>
          </a:xfrm>
          <a:prstGeom prst="rect">
            <a:avLst/>
          </a:prstGeom>
        </p:spPr>
      </p:pic>
      <p:pic>
        <p:nvPicPr>
          <p:cNvPr id="8" name="Picture 7"/>
          <p:cNvPicPr>
            <a:picLocks noChangeAspect="1"/>
          </p:cNvPicPr>
          <p:nvPr/>
        </p:nvPicPr>
        <p:blipFill>
          <a:blip r:embed="rId4"/>
          <a:stretch>
            <a:fillRect/>
          </a:stretch>
        </p:blipFill>
        <p:spPr>
          <a:xfrm>
            <a:off x="3537230" y="2886231"/>
            <a:ext cx="5593430" cy="3321099"/>
          </a:xfrm>
          <a:prstGeom prst="rect">
            <a:avLst/>
          </a:prstGeom>
        </p:spPr>
      </p:pic>
      <p:sp>
        <p:nvSpPr>
          <p:cNvPr id="2" name="Textfeld 1"/>
          <p:cNvSpPr txBox="1"/>
          <p:nvPr/>
        </p:nvSpPr>
        <p:spPr>
          <a:xfrm>
            <a:off x="5436096" y="6381328"/>
            <a:ext cx="1585440" cy="369332"/>
          </a:xfrm>
          <a:prstGeom prst="rect">
            <a:avLst/>
          </a:prstGeom>
          <a:noFill/>
        </p:spPr>
        <p:txBody>
          <a:bodyPr wrap="none" rtlCol="0">
            <a:spAutoFit/>
          </a:bodyPr>
          <a:lstStyle/>
          <a:p>
            <a:r>
              <a:rPr lang="de-DE"/>
              <a:t>Binding energy</a:t>
            </a:r>
          </a:p>
        </p:txBody>
      </p:sp>
      <p:sp>
        <p:nvSpPr>
          <p:cNvPr id="9" name="Textfeld 8"/>
          <p:cNvSpPr txBox="1"/>
          <p:nvPr/>
        </p:nvSpPr>
        <p:spPr>
          <a:xfrm rot="16200000">
            <a:off x="-589584" y="4037054"/>
            <a:ext cx="1585440" cy="369332"/>
          </a:xfrm>
          <a:prstGeom prst="rect">
            <a:avLst/>
          </a:prstGeom>
          <a:noFill/>
        </p:spPr>
        <p:txBody>
          <a:bodyPr wrap="none" rtlCol="0">
            <a:spAutoFit/>
          </a:bodyPr>
          <a:lstStyle/>
          <a:p>
            <a:r>
              <a:rPr lang="de-DE"/>
              <a:t>Binding energy</a:t>
            </a:r>
          </a:p>
        </p:txBody>
      </p:sp>
      <p:sp>
        <p:nvSpPr>
          <p:cNvPr id="10" name="Textfeld 9"/>
          <p:cNvSpPr txBox="1"/>
          <p:nvPr/>
        </p:nvSpPr>
        <p:spPr>
          <a:xfrm>
            <a:off x="1155634" y="6125286"/>
            <a:ext cx="1294307" cy="369332"/>
          </a:xfrm>
          <a:prstGeom prst="rect">
            <a:avLst/>
          </a:prstGeom>
          <a:noFill/>
        </p:spPr>
        <p:txBody>
          <a:bodyPr wrap="none" rtlCol="0">
            <a:spAutoFit/>
          </a:bodyPr>
          <a:lstStyle/>
          <a:p>
            <a:r>
              <a:rPr lang="de-DE"/>
              <a:t>momentum</a:t>
            </a:r>
          </a:p>
        </p:txBody>
      </p:sp>
    </p:spTree>
    <p:extLst>
      <p:ext uri="{BB962C8B-B14F-4D97-AF65-F5344CB8AC3E}">
        <p14:creationId xmlns:p14="http://schemas.microsoft.com/office/powerpoint/2010/main" val="275002250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Pump-probe </a:t>
            </a:r>
            <a:r>
              <a:rPr lang="de-DE" dirty="0" err="1" smtClean="0"/>
              <a:t>spectroscopy</a:t>
            </a:r>
            <a:r>
              <a:rPr lang="de-DE" dirty="0" smtClean="0"/>
              <a:t> (1887)</a:t>
            </a:r>
            <a:endParaRPr lang="de-DE" dirty="0"/>
          </a:p>
        </p:txBody>
      </p:sp>
      <p:sp>
        <p:nvSpPr>
          <p:cNvPr id="4" name="Foliennummernplatzhalter 3"/>
          <p:cNvSpPr>
            <a:spLocks noGrp="1"/>
          </p:cNvSpPr>
          <p:nvPr>
            <p:ph type="sldNum" sz="quarter" idx="12"/>
          </p:nvPr>
        </p:nvSpPr>
        <p:spPr/>
        <p:txBody>
          <a:bodyPr/>
          <a:lstStyle/>
          <a:p>
            <a:pPr>
              <a:defRPr/>
            </a:pPr>
            <a:fld id="{5CD9E709-C55D-414C-A08C-24A8865454BE}" type="slidenum">
              <a:rPr lang="en-US" smtClean="0">
                <a:solidFill>
                  <a:prstClr val="black">
                    <a:tint val="75000"/>
                  </a:prstClr>
                </a:solidFill>
              </a:rPr>
              <a:pPr>
                <a:defRPr/>
              </a:pPr>
              <a:t>2</a:t>
            </a:fld>
            <a:endParaRPr lang="en-US">
              <a:solidFill>
                <a:prstClr val="black">
                  <a:tint val="75000"/>
                </a:prstClr>
              </a:solidFill>
            </a:endParaRPr>
          </a:p>
        </p:txBody>
      </p:sp>
      <p:sp>
        <p:nvSpPr>
          <p:cNvPr id="5" name="Inhaltsplatzhalter 2"/>
          <p:cNvSpPr>
            <a:spLocks noGrp="1"/>
          </p:cNvSpPr>
          <p:nvPr>
            <p:ph idx="1"/>
          </p:nvPr>
        </p:nvSpPr>
        <p:spPr>
          <a:xfrm>
            <a:off x="467544" y="1196752"/>
            <a:ext cx="8229600" cy="803347"/>
          </a:xfrm>
        </p:spPr>
        <p:txBody>
          <a:bodyPr>
            <a:normAutofit/>
          </a:bodyPr>
          <a:lstStyle/>
          <a:p>
            <a:r>
              <a:rPr lang="de-DE" sz="2000" dirty="0" err="1"/>
              <a:t>stroboscopic</a:t>
            </a:r>
            <a:r>
              <a:rPr lang="de-DE" sz="2000" dirty="0"/>
              <a:t> </a:t>
            </a:r>
            <a:r>
              <a:rPr lang="de-DE" sz="2000" dirty="0" err="1"/>
              <a:t>investigations</a:t>
            </a:r>
            <a:r>
              <a:rPr lang="de-DE" sz="2000" dirty="0"/>
              <a:t> </a:t>
            </a:r>
            <a:r>
              <a:rPr lang="de-DE" sz="2000" dirty="0" err="1"/>
              <a:t>of</a:t>
            </a:r>
            <a:r>
              <a:rPr lang="de-DE" sz="2000" dirty="0"/>
              <a:t> </a:t>
            </a:r>
            <a:r>
              <a:rPr lang="de-DE" sz="2000" dirty="0" err="1"/>
              <a:t>dynamic</a:t>
            </a:r>
            <a:r>
              <a:rPr lang="de-DE" sz="2000" dirty="0"/>
              <a:t> </a:t>
            </a:r>
            <a:r>
              <a:rPr lang="de-DE" sz="2000" dirty="0" err="1"/>
              <a:t>phenomena</a:t>
            </a:r>
            <a:endParaRPr lang="de-DE" sz="2000" dirty="0"/>
          </a:p>
        </p:txBody>
      </p:sp>
      <p:pic>
        <p:nvPicPr>
          <p:cNvPr id="6" name="Bild 5"/>
          <p:cNvPicPr>
            <a:picLocks noChangeAspect="1"/>
          </p:cNvPicPr>
          <p:nvPr/>
        </p:nvPicPr>
        <p:blipFill>
          <a:blip r:embed="rId4"/>
          <a:stretch>
            <a:fillRect/>
          </a:stretch>
        </p:blipFill>
        <p:spPr>
          <a:xfrm>
            <a:off x="4570299" y="2276872"/>
            <a:ext cx="4553945" cy="2821312"/>
          </a:xfrm>
          <a:prstGeom prst="rect">
            <a:avLst/>
          </a:prstGeom>
        </p:spPr>
      </p:pic>
      <p:sp>
        <p:nvSpPr>
          <p:cNvPr id="7" name="TextBox 29"/>
          <p:cNvSpPr txBox="1"/>
          <p:nvPr/>
        </p:nvSpPr>
        <p:spPr>
          <a:xfrm>
            <a:off x="7630288" y="5805264"/>
            <a:ext cx="1513712" cy="307777"/>
          </a:xfrm>
          <a:prstGeom prst="rect">
            <a:avLst/>
          </a:prstGeom>
          <a:noFill/>
        </p:spPr>
        <p:txBody>
          <a:bodyPr wrap="none" rtlCol="0">
            <a:spAutoFit/>
          </a:bodyPr>
          <a:lstStyle/>
          <a:p>
            <a:r>
              <a:rPr lang="en-US" sz="1400" i="1" dirty="0" smtClean="0">
                <a:solidFill>
                  <a:srgbClr val="008000"/>
                </a:solidFill>
                <a:latin typeface="Helvetica"/>
                <a:cs typeface="Helvetica"/>
              </a:rPr>
              <a:t>Muybridge 1887</a:t>
            </a:r>
            <a:endParaRPr lang="en-US" sz="1400" i="1" dirty="0">
              <a:solidFill>
                <a:srgbClr val="008000"/>
              </a:solidFill>
              <a:latin typeface="Helvetica"/>
              <a:cs typeface="Helvetica"/>
            </a:endParaRPr>
          </a:p>
        </p:txBody>
      </p:sp>
      <p:pic>
        <p:nvPicPr>
          <p:cNvPr id="8" name="Muybridge_race_horse_animated.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9512" y="2420888"/>
            <a:ext cx="4016153" cy="2677435"/>
          </a:xfrm>
          <a:prstGeom prst="rect">
            <a:avLst/>
          </a:prstGeom>
        </p:spPr>
      </p:pic>
    </p:spTree>
    <p:extLst>
      <p:ext uri="{BB962C8B-B14F-4D97-AF65-F5344CB8AC3E}">
        <p14:creationId xmlns:p14="http://schemas.microsoft.com/office/powerpoint/2010/main" val="8661022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repeatCount="indefinite" fill="hold" display="0">
                  <p:stCondLst>
                    <p:cond delay="indefinite"/>
                  </p:stCondLst>
                </p:cTn>
                <p:tgtEl>
                  <p:spTgt spid="8"/>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Floquet-Bloch states in graphene</a:t>
            </a:r>
          </a:p>
        </p:txBody>
      </p:sp>
      <p:pic>
        <p:nvPicPr>
          <p:cNvPr id="6" name="Bild 5" descr="arpes_1.5eV.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3688" y="1484784"/>
            <a:ext cx="6372200" cy="4779150"/>
          </a:xfrm>
          <a:prstGeom prst="rect">
            <a:avLst/>
          </a:prstGeom>
        </p:spPr>
      </p:pic>
      <p:sp>
        <p:nvSpPr>
          <p:cNvPr id="7" name="正方形/長方形 5"/>
          <p:cNvSpPr>
            <a:spLocks noChangeArrowheads="1"/>
          </p:cNvSpPr>
          <p:nvPr/>
        </p:nvSpPr>
        <p:spPr bwMode="auto">
          <a:xfrm>
            <a:off x="323528" y="1052736"/>
            <a:ext cx="783023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ja-JP" sz="2000" dirty="0" smtClean="0">
                <a:solidFill>
                  <a:srgbClr val="595959"/>
                </a:solidFill>
                <a:latin typeface="Arial"/>
                <a:cs typeface="Arial"/>
              </a:rPr>
              <a:t>Tight-binding model + nonequilibrium Keldysh formalism:</a:t>
            </a:r>
          </a:p>
          <a:p>
            <a:r>
              <a:rPr lang="en-US" altLang="ja-JP" sz="2000" dirty="0" smtClean="0">
                <a:solidFill>
                  <a:srgbClr val="595959"/>
                </a:solidFill>
                <a:latin typeface="Arial"/>
                <a:cs typeface="Arial"/>
              </a:rPr>
              <a:t>Time-resolved ARPES during 1.5 eV circularly polarized laser pulse</a:t>
            </a:r>
          </a:p>
          <a:p>
            <a:r>
              <a:rPr lang="en-US" altLang="ja-JP" sz="2000" dirty="0">
                <a:solidFill>
                  <a:srgbClr val="FF0000"/>
                </a:solidFill>
                <a:latin typeface="Arial"/>
                <a:cs typeface="Arial"/>
              </a:rPr>
              <a:t>Turning graphene into a Chern insulator</a:t>
            </a:r>
            <a:endParaRPr lang="en-US" altLang="ja-JP" sz="2000" dirty="0">
              <a:solidFill>
                <a:srgbClr val="FF0000"/>
              </a:solidFill>
              <a:latin typeface="Arial"/>
              <a:cs typeface="Arial"/>
            </a:endParaRPr>
          </a:p>
        </p:txBody>
      </p:sp>
      <p:sp>
        <p:nvSpPr>
          <p:cNvPr id="8" name="Textfeld 7"/>
          <p:cNvSpPr txBox="1"/>
          <p:nvPr/>
        </p:nvSpPr>
        <p:spPr>
          <a:xfrm>
            <a:off x="179512" y="3573016"/>
            <a:ext cx="2108269" cy="369332"/>
          </a:xfrm>
          <a:prstGeom prst="rect">
            <a:avLst/>
          </a:prstGeom>
          <a:noFill/>
        </p:spPr>
        <p:txBody>
          <a:bodyPr wrap="none" rtlCol="0">
            <a:spAutoFit/>
          </a:bodyPr>
          <a:lstStyle/>
          <a:p>
            <a:r>
              <a:rPr lang="de-DE"/>
              <a:t>binding energy in eV</a:t>
            </a:r>
          </a:p>
        </p:txBody>
      </p:sp>
      <p:sp>
        <p:nvSpPr>
          <p:cNvPr id="9" name="Textfeld 8"/>
          <p:cNvSpPr txBox="1"/>
          <p:nvPr/>
        </p:nvSpPr>
        <p:spPr>
          <a:xfrm>
            <a:off x="4572000" y="5805264"/>
            <a:ext cx="1294307" cy="369332"/>
          </a:xfrm>
          <a:prstGeom prst="rect">
            <a:avLst/>
          </a:prstGeom>
          <a:noFill/>
        </p:spPr>
        <p:txBody>
          <a:bodyPr wrap="none" rtlCol="0">
            <a:spAutoFit/>
          </a:bodyPr>
          <a:lstStyle/>
          <a:p>
            <a:r>
              <a:rPr lang="de-DE"/>
              <a:t>momentum</a:t>
            </a:r>
          </a:p>
        </p:txBody>
      </p:sp>
      <p:sp>
        <p:nvSpPr>
          <p:cNvPr id="11" name="Foliennummernplatzhalter 3"/>
          <p:cNvSpPr>
            <a:spLocks noGrp="1"/>
          </p:cNvSpPr>
          <p:nvPr>
            <p:ph type="sldNum" sz="quarter" idx="12"/>
          </p:nvPr>
        </p:nvSpPr>
        <p:spPr>
          <a:xfrm>
            <a:off x="6516216" y="6525344"/>
            <a:ext cx="2133600" cy="216024"/>
          </a:xfrm>
        </p:spPr>
        <p:txBody>
          <a:bodyPr/>
          <a:lstStyle/>
          <a:p>
            <a:pPr>
              <a:defRPr/>
            </a:pPr>
            <a:fld id="{5CD9E709-C55D-414C-A08C-24A8865454BE}" type="slidenum">
              <a:rPr lang="en-US">
                <a:solidFill>
                  <a:prstClr val="black">
                    <a:tint val="75000"/>
                  </a:prstClr>
                </a:solidFill>
              </a:rPr>
              <a:pPr>
                <a:defRPr/>
              </a:pPr>
              <a:t>20</a:t>
            </a:fld>
            <a:endParaRPr lang="en-US">
              <a:solidFill>
                <a:prstClr val="black">
                  <a:tint val="75000"/>
                </a:prstClr>
              </a:solidFill>
            </a:endParaRPr>
          </a:p>
        </p:txBody>
      </p:sp>
      <p:sp>
        <p:nvSpPr>
          <p:cNvPr id="10" name="Textfeld 9"/>
          <p:cNvSpPr txBox="1"/>
          <p:nvPr/>
        </p:nvSpPr>
        <p:spPr>
          <a:xfrm>
            <a:off x="4788024" y="3356992"/>
            <a:ext cx="2108269" cy="369332"/>
          </a:xfrm>
          <a:prstGeom prst="rect">
            <a:avLst/>
          </a:prstGeom>
          <a:noFill/>
        </p:spPr>
        <p:txBody>
          <a:bodyPr wrap="none" rtlCol="0">
            <a:spAutoFit/>
          </a:bodyPr>
          <a:lstStyle/>
          <a:p>
            <a:r>
              <a:rPr lang="de-DE" b="1">
                <a:solidFill>
                  <a:srgbClr val="FF0000"/>
                </a:solidFill>
              </a:rPr>
              <a:t>Floquet engineering</a:t>
            </a:r>
          </a:p>
        </p:txBody>
      </p:sp>
      <p:sp>
        <p:nvSpPr>
          <p:cNvPr id="12" name="Textfeld 11"/>
          <p:cNvSpPr txBox="1"/>
          <p:nvPr/>
        </p:nvSpPr>
        <p:spPr>
          <a:xfrm>
            <a:off x="3707904" y="4221088"/>
            <a:ext cx="2391776" cy="369332"/>
          </a:xfrm>
          <a:prstGeom prst="rect">
            <a:avLst/>
          </a:prstGeom>
          <a:noFill/>
        </p:spPr>
        <p:txBody>
          <a:bodyPr wrap="none" rtlCol="0">
            <a:spAutoFit/>
          </a:bodyPr>
          <a:lstStyle/>
          <a:p>
            <a:r>
              <a:rPr lang="de-DE" b="1">
                <a:solidFill>
                  <a:srgbClr val="FF0000"/>
                </a:solidFill>
              </a:rPr>
              <a:t>Resonances, sidebands</a:t>
            </a:r>
          </a:p>
        </p:txBody>
      </p:sp>
      <p:sp>
        <p:nvSpPr>
          <p:cNvPr id="13" name="Textfeld 12"/>
          <p:cNvSpPr txBox="1"/>
          <p:nvPr/>
        </p:nvSpPr>
        <p:spPr>
          <a:xfrm>
            <a:off x="539552" y="6074132"/>
            <a:ext cx="6984776" cy="523220"/>
          </a:xfrm>
          <a:prstGeom prst="rect">
            <a:avLst/>
          </a:prstGeom>
          <a:noFill/>
        </p:spPr>
        <p:txBody>
          <a:bodyPr wrap="square" rtlCol="0">
            <a:spAutoFit/>
          </a:bodyPr>
          <a:lstStyle/>
          <a:p>
            <a:pPr marL="0" lvl="1"/>
            <a:r>
              <a:rPr lang="de-DE" sz="1400" i="1" dirty="0">
                <a:solidFill>
                  <a:srgbClr val="008000"/>
                </a:solidFill>
                <a:cs typeface="Calibri"/>
              </a:rPr>
              <a:t>M. A. Sentef, M. Claassen, A. F. Kemper, B. Moritz, T. Oka, J. K. Freericks, and T. P. Devereaux, Nature Commun. 6, 7047 (2015) </a:t>
            </a:r>
            <a:endParaRPr lang="de-DE" sz="1400" i="1" dirty="0">
              <a:solidFill>
                <a:srgbClr val="008000"/>
              </a:solidFill>
            </a:endParaRPr>
          </a:p>
        </p:txBody>
      </p:sp>
    </p:spTree>
    <p:extLst>
      <p:ext uri="{BB962C8B-B14F-4D97-AF65-F5344CB8AC3E}">
        <p14:creationId xmlns:p14="http://schemas.microsoft.com/office/powerpoint/2010/main" val="419925685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 5"/>
          <p:cNvPicPr>
            <a:picLocks noChangeAspect="1"/>
          </p:cNvPicPr>
          <p:nvPr/>
        </p:nvPicPr>
        <p:blipFill>
          <a:blip r:embed="rId3"/>
          <a:stretch>
            <a:fillRect/>
          </a:stretch>
        </p:blipFill>
        <p:spPr>
          <a:xfrm>
            <a:off x="251520" y="2060848"/>
            <a:ext cx="5520268" cy="1152128"/>
          </a:xfrm>
          <a:prstGeom prst="rect">
            <a:avLst/>
          </a:prstGeom>
        </p:spPr>
      </p:pic>
      <p:sp>
        <p:nvSpPr>
          <p:cNvPr id="2" name="Titel 1"/>
          <p:cNvSpPr>
            <a:spLocks noGrp="1"/>
          </p:cNvSpPr>
          <p:nvPr>
            <p:ph type="title"/>
          </p:nvPr>
        </p:nvSpPr>
        <p:spPr/>
        <p:txBody>
          <a:bodyPr/>
          <a:lstStyle/>
          <a:p>
            <a:r>
              <a:rPr lang="de-DE"/>
              <a:t>Floquet-Weyl semimetal</a:t>
            </a:r>
          </a:p>
        </p:txBody>
      </p:sp>
      <p:sp>
        <p:nvSpPr>
          <p:cNvPr id="10" name="Foliennummernplatzhalter 3"/>
          <p:cNvSpPr>
            <a:spLocks noGrp="1"/>
          </p:cNvSpPr>
          <p:nvPr>
            <p:ph type="sldNum" sz="quarter" idx="12"/>
          </p:nvPr>
        </p:nvSpPr>
        <p:spPr>
          <a:xfrm>
            <a:off x="6516216" y="6525344"/>
            <a:ext cx="2133600" cy="216024"/>
          </a:xfrm>
        </p:spPr>
        <p:txBody>
          <a:bodyPr/>
          <a:lstStyle/>
          <a:p>
            <a:pPr>
              <a:defRPr/>
            </a:pPr>
            <a:fld id="{5CD9E709-C55D-414C-A08C-24A8865454BE}" type="slidenum">
              <a:rPr lang="en-US">
                <a:solidFill>
                  <a:prstClr val="black">
                    <a:tint val="75000"/>
                  </a:prstClr>
                </a:solidFill>
              </a:rPr>
              <a:pPr>
                <a:defRPr/>
              </a:pPr>
              <a:t>21</a:t>
            </a:fld>
            <a:endParaRPr lang="en-US">
              <a:solidFill>
                <a:prstClr val="black">
                  <a:tint val="75000"/>
                </a:prstClr>
              </a:solidFill>
            </a:endParaRPr>
          </a:p>
        </p:txBody>
      </p:sp>
      <p:pic>
        <p:nvPicPr>
          <p:cNvPr id="14" name="Bild 13" descr="2015-12-16 13.28.15.jpg"/>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l="30174" r="12557"/>
          <a:stretch/>
        </p:blipFill>
        <p:spPr>
          <a:xfrm>
            <a:off x="683568" y="4284130"/>
            <a:ext cx="2020049" cy="1984114"/>
          </a:xfrm>
          <a:prstGeom prst="rect">
            <a:avLst/>
          </a:prstGeom>
        </p:spPr>
      </p:pic>
      <p:sp>
        <p:nvSpPr>
          <p:cNvPr id="15" name="Textfeld 14"/>
          <p:cNvSpPr txBox="1"/>
          <p:nvPr/>
        </p:nvSpPr>
        <p:spPr>
          <a:xfrm>
            <a:off x="611560" y="6309320"/>
            <a:ext cx="1929885" cy="369332"/>
          </a:xfrm>
          <a:prstGeom prst="rect">
            <a:avLst/>
          </a:prstGeom>
          <a:noFill/>
        </p:spPr>
        <p:txBody>
          <a:bodyPr wrap="none" rtlCol="0">
            <a:spAutoFit/>
          </a:bodyPr>
          <a:lstStyle/>
          <a:p>
            <a:r>
              <a:rPr lang="de-DE">
                <a:solidFill>
                  <a:srgbClr val="000000"/>
                </a:solidFill>
                <a:latin typeface="Arial"/>
                <a:cs typeface="Arial"/>
              </a:rPr>
              <a:t>Hannes Hübener</a:t>
            </a:r>
          </a:p>
        </p:txBody>
      </p:sp>
      <p:sp>
        <p:nvSpPr>
          <p:cNvPr id="16" name="Textfeld 15"/>
          <p:cNvSpPr txBox="1"/>
          <p:nvPr/>
        </p:nvSpPr>
        <p:spPr>
          <a:xfrm>
            <a:off x="2483768" y="6309320"/>
            <a:ext cx="2545514" cy="369332"/>
          </a:xfrm>
          <a:prstGeom prst="rect">
            <a:avLst/>
          </a:prstGeom>
          <a:noFill/>
        </p:spPr>
        <p:txBody>
          <a:bodyPr wrap="none" rtlCol="0">
            <a:spAutoFit/>
          </a:bodyPr>
          <a:lstStyle/>
          <a:p>
            <a:r>
              <a:rPr lang="de-DE">
                <a:latin typeface="Arial"/>
                <a:cs typeface="Arial"/>
              </a:rPr>
              <a:t>Umberto de Giovannini</a:t>
            </a:r>
          </a:p>
        </p:txBody>
      </p:sp>
      <p:sp>
        <p:nvSpPr>
          <p:cNvPr id="17" name="Textfeld 16"/>
          <p:cNvSpPr txBox="1"/>
          <p:nvPr/>
        </p:nvSpPr>
        <p:spPr>
          <a:xfrm>
            <a:off x="4860032" y="6309320"/>
            <a:ext cx="2109296" cy="553998"/>
          </a:xfrm>
          <a:prstGeom prst="rect">
            <a:avLst/>
          </a:prstGeom>
          <a:noFill/>
        </p:spPr>
        <p:txBody>
          <a:bodyPr wrap="none" rtlCol="0">
            <a:spAutoFit/>
          </a:bodyPr>
          <a:lstStyle/>
          <a:p>
            <a:pPr algn="ctr"/>
            <a:r>
              <a:rPr lang="de-DE">
                <a:solidFill>
                  <a:srgbClr val="595959"/>
                </a:solidFill>
                <a:latin typeface="Arial"/>
                <a:cs typeface="Arial"/>
              </a:rPr>
              <a:t>Alexander Kemper</a:t>
            </a:r>
          </a:p>
          <a:p>
            <a:pPr algn="ctr"/>
            <a:r>
              <a:rPr lang="de-DE" sz="1200">
                <a:solidFill>
                  <a:srgbClr val="595959"/>
                </a:solidFill>
                <a:latin typeface="Arial"/>
                <a:cs typeface="Arial"/>
              </a:rPr>
              <a:t>(NC State)</a:t>
            </a:r>
          </a:p>
        </p:txBody>
      </p:sp>
      <p:sp>
        <p:nvSpPr>
          <p:cNvPr id="18" name="Textfeld 17"/>
          <p:cNvSpPr txBox="1"/>
          <p:nvPr/>
        </p:nvSpPr>
        <p:spPr>
          <a:xfrm>
            <a:off x="7020272" y="6309320"/>
            <a:ext cx="1455121" cy="369332"/>
          </a:xfrm>
          <a:prstGeom prst="rect">
            <a:avLst/>
          </a:prstGeom>
          <a:noFill/>
        </p:spPr>
        <p:txBody>
          <a:bodyPr wrap="none" rtlCol="0">
            <a:spAutoFit/>
          </a:bodyPr>
          <a:lstStyle/>
          <a:p>
            <a:r>
              <a:rPr lang="de-DE">
                <a:solidFill>
                  <a:schemeClr val="tx1">
                    <a:lumMod val="65000"/>
                    <a:lumOff val="35000"/>
                  </a:schemeClr>
                </a:solidFill>
                <a:latin typeface="Arial"/>
                <a:cs typeface="Arial"/>
              </a:rPr>
              <a:t>Angel Rubio</a:t>
            </a:r>
          </a:p>
        </p:txBody>
      </p:sp>
      <p:pic>
        <p:nvPicPr>
          <p:cNvPr id="24" name="Bild 23" descr="moving_WP_dt=0.5_large_box.g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80112" y="116632"/>
            <a:ext cx="3528392" cy="4690047"/>
          </a:xfrm>
          <a:prstGeom prst="rect">
            <a:avLst/>
          </a:prstGeom>
        </p:spPr>
      </p:pic>
      <p:sp>
        <p:nvSpPr>
          <p:cNvPr id="23" name="Textfeld 22"/>
          <p:cNvSpPr txBox="1"/>
          <p:nvPr/>
        </p:nvSpPr>
        <p:spPr>
          <a:xfrm>
            <a:off x="755576" y="3573016"/>
            <a:ext cx="4431083" cy="461665"/>
          </a:xfrm>
          <a:prstGeom prst="rect">
            <a:avLst/>
          </a:prstGeom>
          <a:noFill/>
        </p:spPr>
        <p:txBody>
          <a:bodyPr wrap="none" rtlCol="0">
            <a:spAutoFit/>
          </a:bodyPr>
          <a:lstStyle/>
          <a:p>
            <a:r>
              <a:rPr lang="de-DE" sz="2400" i="1" dirty="0" smtClean="0">
                <a:solidFill>
                  <a:srgbClr val="008000"/>
                </a:solidFill>
              </a:rPr>
              <a:t>Nature Commun. 8, 13940 (2017) </a:t>
            </a:r>
            <a:endParaRPr lang="de-DE" sz="2400" i="1" dirty="0">
              <a:solidFill>
                <a:srgbClr val="008000"/>
              </a:solidFill>
            </a:endParaRPr>
          </a:p>
        </p:txBody>
      </p:sp>
      <p:pic>
        <p:nvPicPr>
          <p:cNvPr id="4" name="Bild 3"/>
          <p:cNvPicPr>
            <a:picLocks noChangeAspect="1"/>
          </p:cNvPicPr>
          <p:nvPr/>
        </p:nvPicPr>
        <p:blipFill>
          <a:blip r:embed="rId7"/>
          <a:stretch>
            <a:fillRect/>
          </a:stretch>
        </p:blipFill>
        <p:spPr>
          <a:xfrm>
            <a:off x="3059832" y="4293096"/>
            <a:ext cx="5400600" cy="2022066"/>
          </a:xfrm>
          <a:prstGeom prst="rect">
            <a:avLst/>
          </a:prstGeom>
        </p:spPr>
      </p:pic>
      <p:sp>
        <p:nvSpPr>
          <p:cNvPr id="13" name="正方形/長方形 5"/>
          <p:cNvSpPr>
            <a:spLocks noChangeArrowheads="1"/>
          </p:cNvSpPr>
          <p:nvPr/>
        </p:nvSpPr>
        <p:spPr bwMode="auto">
          <a:xfrm>
            <a:off x="323529" y="1196752"/>
            <a:ext cx="432047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ja-JP" sz="2000" dirty="0" smtClean="0">
                <a:solidFill>
                  <a:srgbClr val="595959"/>
                </a:solidFill>
                <a:latin typeface="Arial"/>
                <a:cs typeface="Arial"/>
              </a:rPr>
              <a:t>Ab initio: TDDFT + Floquet theory</a:t>
            </a:r>
            <a:endParaRPr lang="en-US" altLang="ja-JP" sz="2000" dirty="0">
              <a:solidFill>
                <a:srgbClr val="595959"/>
              </a:solidFill>
              <a:latin typeface="Arial"/>
              <a:cs typeface="Arial"/>
            </a:endParaRPr>
          </a:p>
        </p:txBody>
      </p:sp>
    </p:spTree>
    <p:extLst>
      <p:ext uri="{BB962C8B-B14F-4D97-AF65-F5344CB8AC3E}">
        <p14:creationId xmlns:p14="http://schemas.microsoft.com/office/powerpoint/2010/main" val="370672563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Summary I</a:t>
            </a:r>
          </a:p>
        </p:txBody>
      </p:sp>
      <p:sp>
        <p:nvSpPr>
          <p:cNvPr id="4" name="Foliennummernplatzhalter 3"/>
          <p:cNvSpPr>
            <a:spLocks noGrp="1"/>
          </p:cNvSpPr>
          <p:nvPr>
            <p:ph type="sldNum" sz="quarter" idx="12"/>
          </p:nvPr>
        </p:nvSpPr>
        <p:spPr/>
        <p:txBody>
          <a:bodyPr/>
          <a:lstStyle/>
          <a:p>
            <a:pPr>
              <a:defRPr/>
            </a:pPr>
            <a:fld id="{5CD9E709-C55D-414C-A08C-24A8865454BE}" type="slidenum">
              <a:rPr lang="en-US">
                <a:solidFill>
                  <a:prstClr val="black">
                    <a:tint val="75000"/>
                  </a:prstClr>
                </a:solidFill>
              </a:rPr>
              <a:pPr>
                <a:defRPr/>
              </a:pPr>
              <a:t>22</a:t>
            </a:fld>
            <a:endParaRPr lang="en-US">
              <a:solidFill>
                <a:prstClr val="black">
                  <a:tint val="75000"/>
                </a:prstClr>
              </a:solidFill>
            </a:endParaRPr>
          </a:p>
        </p:txBody>
      </p:sp>
      <p:sp>
        <p:nvSpPr>
          <p:cNvPr id="5" name="Textfeld 4"/>
          <p:cNvSpPr txBox="1"/>
          <p:nvPr/>
        </p:nvSpPr>
        <p:spPr>
          <a:xfrm>
            <a:off x="395536" y="1124744"/>
            <a:ext cx="8496944" cy="830997"/>
          </a:xfrm>
          <a:prstGeom prst="rect">
            <a:avLst/>
          </a:prstGeom>
          <a:noFill/>
        </p:spPr>
        <p:txBody>
          <a:bodyPr wrap="square" rtlCol="0">
            <a:spAutoFit/>
          </a:bodyPr>
          <a:lstStyle/>
          <a:p>
            <a:pPr marL="285750" indent="-285750">
              <a:buFontTx/>
              <a:buChar char="-"/>
            </a:pPr>
            <a:r>
              <a:rPr lang="de-DE" sz="2400">
                <a:latin typeface="Arial"/>
              </a:rPr>
              <a:t>Floquet engineering: tuning effective parameters and changing materials properties by laser driving</a:t>
            </a:r>
          </a:p>
        </p:txBody>
      </p:sp>
      <p:sp>
        <p:nvSpPr>
          <p:cNvPr id="14" name="Textfeld 13"/>
          <p:cNvSpPr txBox="1"/>
          <p:nvPr/>
        </p:nvSpPr>
        <p:spPr>
          <a:xfrm>
            <a:off x="2051720" y="1988840"/>
            <a:ext cx="4275091" cy="461665"/>
          </a:xfrm>
          <a:prstGeom prst="rect">
            <a:avLst/>
          </a:prstGeom>
          <a:noFill/>
        </p:spPr>
        <p:txBody>
          <a:bodyPr wrap="none" rtlCol="0">
            <a:spAutoFit/>
          </a:bodyPr>
          <a:lstStyle/>
          <a:p>
            <a:pPr marL="0" lvl="1"/>
            <a:r>
              <a:rPr lang="de-DE" sz="2400" i="1" dirty="0">
                <a:solidFill>
                  <a:srgbClr val="008000"/>
                </a:solidFill>
                <a:cs typeface="Calibri"/>
              </a:rPr>
              <a:t>Nature Commun. 6, 7047 (2015) </a:t>
            </a:r>
            <a:endParaRPr lang="de-DE" sz="2400" i="1" dirty="0">
              <a:solidFill>
                <a:srgbClr val="008000"/>
              </a:solidFill>
            </a:endParaRPr>
          </a:p>
        </p:txBody>
      </p:sp>
      <p:sp>
        <p:nvSpPr>
          <p:cNvPr id="15" name="Textfeld 14"/>
          <p:cNvSpPr txBox="1"/>
          <p:nvPr/>
        </p:nvSpPr>
        <p:spPr>
          <a:xfrm>
            <a:off x="2051720" y="2348880"/>
            <a:ext cx="4431083" cy="461665"/>
          </a:xfrm>
          <a:prstGeom prst="rect">
            <a:avLst/>
          </a:prstGeom>
          <a:noFill/>
        </p:spPr>
        <p:txBody>
          <a:bodyPr wrap="none" rtlCol="0">
            <a:spAutoFit/>
          </a:bodyPr>
          <a:lstStyle/>
          <a:p>
            <a:r>
              <a:rPr lang="de-DE" sz="2400" i="1" dirty="0" smtClean="0">
                <a:solidFill>
                  <a:srgbClr val="008000"/>
                </a:solidFill>
              </a:rPr>
              <a:t>Nature Commun. 8, 13940 (2017) </a:t>
            </a:r>
            <a:endParaRPr lang="de-DE" sz="2400" i="1" dirty="0">
              <a:solidFill>
                <a:srgbClr val="008000"/>
              </a:solidFill>
            </a:endParaRPr>
          </a:p>
        </p:txBody>
      </p:sp>
      <p:pic>
        <p:nvPicPr>
          <p:cNvPr id="16" name="Swing-up and stabilization of pendulum (motion control of underactuated manipulator).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rcRect t="12216" b="12216"/>
          <a:stretch>
            <a:fillRect/>
          </a:stretch>
        </p:blipFill>
        <p:spPr>
          <a:xfrm>
            <a:off x="2339752" y="3140968"/>
            <a:ext cx="3599681" cy="2620039"/>
          </a:xfrm>
          <a:ln>
            <a:solidFill>
              <a:schemeClr val="bg1"/>
            </a:solidFill>
          </a:ln>
        </p:spPr>
      </p:pic>
    </p:spTree>
    <p:extLst>
      <p:ext uri="{BB962C8B-B14F-4D97-AF65-F5344CB8AC3E}">
        <p14:creationId xmlns:p14="http://schemas.microsoft.com/office/powerpoint/2010/main" val="36677816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415"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6"/>
                                        </p:tgtEl>
                                      </p:cBhvr>
                                    </p:cmd>
                                  </p:childTnLst>
                                </p:cTn>
                              </p:par>
                            </p:childTnLst>
                          </p:cTn>
                        </p:par>
                      </p:childTnLst>
                    </p:cTn>
                  </p:par>
                </p:childTnLst>
              </p:cTn>
              <p:nextCondLst>
                <p:cond evt="onClick" delay="0">
                  <p:tgtEl>
                    <p:spTgt spid="16"/>
                  </p:tgtEl>
                </p:cond>
              </p:nextCondLst>
            </p:seq>
            <p:video>
              <p:cMediaNode vol="80000" mute="1">
                <p:cTn id="12" fill="hold" display="0">
                  <p:stCondLst>
                    <p:cond delay="indefinite"/>
                  </p:stCondLst>
                </p:cTn>
                <p:tgtEl>
                  <p:spTgt spid="16"/>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II Dynamically enhanced coupling</a:t>
            </a:r>
          </a:p>
        </p:txBody>
      </p:sp>
      <p:sp>
        <p:nvSpPr>
          <p:cNvPr id="24" name="Foliennummernplatzhalter 1"/>
          <p:cNvSpPr>
            <a:spLocks noGrp="1"/>
          </p:cNvSpPr>
          <p:nvPr>
            <p:ph type="sldNum" sz="quarter" idx="12"/>
          </p:nvPr>
        </p:nvSpPr>
        <p:spPr>
          <a:xfrm>
            <a:off x="6553200" y="6356350"/>
            <a:ext cx="2133600" cy="365125"/>
          </a:xfrm>
        </p:spPr>
        <p:txBody>
          <a:bodyPr/>
          <a:lstStyle/>
          <a:p>
            <a:pPr>
              <a:defRPr/>
            </a:pPr>
            <a:fld id="{116998F7-1993-47F0-8215-3DE1303FD577}" type="slidenum">
              <a:rPr lang="en-US" smtClean="0">
                <a:solidFill>
                  <a:prstClr val="black">
                    <a:tint val="75000"/>
                  </a:prstClr>
                </a:solidFill>
              </a:rPr>
              <a:pPr>
                <a:defRPr/>
              </a:pPr>
              <a:t>23</a:t>
            </a:fld>
            <a:endParaRPr lang="en-US">
              <a:solidFill>
                <a:prstClr val="black">
                  <a:tint val="75000"/>
                </a:prstClr>
              </a:solidFill>
            </a:endParaRPr>
          </a:p>
        </p:txBody>
      </p:sp>
      <p:sp>
        <p:nvSpPr>
          <p:cNvPr id="18" name="Textfeld 17"/>
          <p:cNvSpPr txBox="1"/>
          <p:nvPr/>
        </p:nvSpPr>
        <p:spPr>
          <a:xfrm>
            <a:off x="539552" y="2924944"/>
            <a:ext cx="8136904" cy="1200328"/>
          </a:xfrm>
          <a:prstGeom prst="rect">
            <a:avLst/>
          </a:prstGeom>
          <a:noFill/>
        </p:spPr>
        <p:txBody>
          <a:bodyPr wrap="square" rtlCol="0">
            <a:spAutoFit/>
          </a:bodyPr>
          <a:lstStyle/>
          <a:p>
            <a:pPr marL="0" lvl="1"/>
            <a:r>
              <a:rPr lang="en-US" sz="2400" i="1" dirty="0">
                <a:solidFill>
                  <a:srgbClr val="008000"/>
                </a:solidFill>
                <a:latin typeface="Calibri"/>
                <a:cs typeface="Calibri"/>
              </a:rPr>
              <a:t>PRB 95, 024304 (2017)</a:t>
            </a:r>
          </a:p>
          <a:p>
            <a:pPr marL="0" lvl="1"/>
            <a:r>
              <a:rPr lang="en-US" sz="2400" dirty="0">
                <a:solidFill>
                  <a:srgbClr val="FF0000"/>
                </a:solidFill>
                <a:latin typeface="Calibri"/>
                <a:cs typeface="Calibri"/>
              </a:rPr>
              <a:t>enhanced</a:t>
            </a:r>
            <a:r>
              <a:rPr lang="en-US" sz="2400" dirty="0">
                <a:solidFill>
                  <a:srgbClr val="000000"/>
                </a:solidFill>
                <a:latin typeface="Calibri"/>
                <a:cs typeface="Calibri"/>
              </a:rPr>
              <a:t> electron-phonon for pump </a:t>
            </a:r>
            <a:r>
              <a:rPr lang="en-US" sz="2400" dirty="0">
                <a:solidFill>
                  <a:srgbClr val="FF0000"/>
                </a:solidFill>
                <a:latin typeface="Calibri"/>
                <a:cs typeface="Calibri"/>
              </a:rPr>
              <a:t>on resonance with IR phonon</a:t>
            </a:r>
          </a:p>
        </p:txBody>
      </p:sp>
      <p:pic>
        <p:nvPicPr>
          <p:cNvPr id="3" name="Bild 2" descr="Pomarico_Fig1.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7744" y="4124938"/>
            <a:ext cx="4067944" cy="2328398"/>
          </a:xfrm>
          <a:prstGeom prst="rect">
            <a:avLst/>
          </a:prstGeom>
        </p:spPr>
      </p:pic>
      <p:pic>
        <p:nvPicPr>
          <p:cNvPr id="5" name="Bild 4"/>
          <p:cNvPicPr>
            <a:picLocks noChangeAspect="1"/>
          </p:cNvPicPr>
          <p:nvPr/>
        </p:nvPicPr>
        <p:blipFill>
          <a:blip r:embed="rId3"/>
          <a:stretch>
            <a:fillRect/>
          </a:stretch>
        </p:blipFill>
        <p:spPr>
          <a:xfrm>
            <a:off x="0" y="1234081"/>
            <a:ext cx="9144000" cy="1474839"/>
          </a:xfrm>
          <a:prstGeom prst="rect">
            <a:avLst/>
          </a:prstGeom>
        </p:spPr>
      </p:pic>
    </p:spTree>
    <p:extLst>
      <p:ext uri="{BB962C8B-B14F-4D97-AF65-F5344CB8AC3E}">
        <p14:creationId xmlns:p14="http://schemas.microsoft.com/office/powerpoint/2010/main" val="416447510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Dynamically enhanced coupling?</a:t>
            </a:r>
          </a:p>
        </p:txBody>
      </p:sp>
      <p:sp>
        <p:nvSpPr>
          <p:cNvPr id="24" name="Foliennummernplatzhalter 1"/>
          <p:cNvSpPr>
            <a:spLocks noGrp="1"/>
          </p:cNvSpPr>
          <p:nvPr>
            <p:ph type="sldNum" sz="quarter" idx="12"/>
          </p:nvPr>
        </p:nvSpPr>
        <p:spPr>
          <a:xfrm>
            <a:off x="6553200" y="6356350"/>
            <a:ext cx="2133600" cy="365125"/>
          </a:xfrm>
        </p:spPr>
        <p:txBody>
          <a:bodyPr/>
          <a:lstStyle/>
          <a:p>
            <a:pPr>
              <a:defRPr/>
            </a:pPr>
            <a:fld id="{116998F7-1993-47F0-8215-3DE1303FD577}" type="slidenum">
              <a:rPr lang="en-US" smtClean="0">
                <a:solidFill>
                  <a:prstClr val="black">
                    <a:tint val="75000"/>
                  </a:prstClr>
                </a:solidFill>
              </a:rPr>
              <a:pPr>
                <a:defRPr/>
              </a:pPr>
              <a:t>24</a:t>
            </a:fld>
            <a:endParaRPr lang="en-US">
              <a:solidFill>
                <a:prstClr val="black">
                  <a:tint val="75000"/>
                </a:prstClr>
              </a:solidFill>
            </a:endParaRPr>
          </a:p>
        </p:txBody>
      </p:sp>
      <p:sp>
        <p:nvSpPr>
          <p:cNvPr id="18" name="Textfeld 17"/>
          <p:cNvSpPr txBox="1"/>
          <p:nvPr/>
        </p:nvSpPr>
        <p:spPr>
          <a:xfrm>
            <a:off x="683568" y="1916832"/>
            <a:ext cx="4104456" cy="369332"/>
          </a:xfrm>
          <a:prstGeom prst="rect">
            <a:avLst/>
          </a:prstGeom>
          <a:noFill/>
        </p:spPr>
        <p:txBody>
          <a:bodyPr wrap="square" rtlCol="0">
            <a:spAutoFit/>
          </a:bodyPr>
          <a:lstStyle/>
          <a:p>
            <a:pPr marL="0" lvl="1"/>
            <a:r>
              <a:rPr lang="en-US" dirty="0">
                <a:latin typeface="Calibri"/>
                <a:cs typeface="Calibri"/>
              </a:rPr>
              <a:t>transient reduction of Drude weight</a:t>
            </a:r>
          </a:p>
        </p:txBody>
      </p:sp>
      <p:sp>
        <p:nvSpPr>
          <p:cNvPr id="7" name="Textfeld 6"/>
          <p:cNvSpPr txBox="1"/>
          <p:nvPr/>
        </p:nvSpPr>
        <p:spPr>
          <a:xfrm>
            <a:off x="5580112" y="1916832"/>
            <a:ext cx="3312368" cy="369332"/>
          </a:xfrm>
          <a:prstGeom prst="rect">
            <a:avLst/>
          </a:prstGeom>
          <a:noFill/>
        </p:spPr>
        <p:txBody>
          <a:bodyPr wrap="square" rtlCol="0">
            <a:spAutoFit/>
          </a:bodyPr>
          <a:lstStyle/>
          <a:p>
            <a:pPr marL="0" lvl="1"/>
            <a:r>
              <a:rPr lang="en-US" dirty="0">
                <a:solidFill>
                  <a:srgbClr val="000000"/>
                </a:solidFill>
                <a:latin typeface="Calibri"/>
                <a:cs typeface="Calibri"/>
              </a:rPr>
              <a:t>enhanced tr-ARPES relaxation</a:t>
            </a:r>
          </a:p>
        </p:txBody>
      </p:sp>
      <p:sp>
        <p:nvSpPr>
          <p:cNvPr id="12" name="Textfeld 11"/>
          <p:cNvSpPr txBox="1"/>
          <p:nvPr/>
        </p:nvSpPr>
        <p:spPr>
          <a:xfrm>
            <a:off x="1835696" y="6093296"/>
            <a:ext cx="5904656" cy="461665"/>
          </a:xfrm>
          <a:prstGeom prst="rect">
            <a:avLst/>
          </a:prstGeom>
          <a:noFill/>
        </p:spPr>
        <p:txBody>
          <a:bodyPr wrap="square" rtlCol="0">
            <a:spAutoFit/>
          </a:bodyPr>
          <a:lstStyle/>
          <a:p>
            <a:pPr marL="0" lvl="1"/>
            <a:r>
              <a:rPr lang="en-US" sz="2400" dirty="0">
                <a:solidFill>
                  <a:srgbClr val="FF0000"/>
                </a:solidFill>
                <a:latin typeface="Calibri"/>
                <a:cs typeface="Calibri"/>
              </a:rPr>
              <a:t>3-fold enhancement of effective </a:t>
            </a:r>
            <a:r>
              <a:rPr lang="en-US" sz="2400" dirty="0">
                <a:solidFill>
                  <a:srgbClr val="FF0000"/>
                </a:solidFill>
                <a:latin typeface="Symbol" charset="2"/>
                <a:cs typeface="Symbol" charset="2"/>
              </a:rPr>
              <a:t>l</a:t>
            </a:r>
            <a:r>
              <a:rPr lang="en-US" sz="2400" baseline="-25000" dirty="0">
                <a:solidFill>
                  <a:srgbClr val="FF0000"/>
                </a:solidFill>
                <a:latin typeface="Calibri"/>
                <a:cs typeface="Calibri"/>
              </a:rPr>
              <a:t>el-ph</a:t>
            </a:r>
            <a:r>
              <a:rPr lang="en-US" sz="2400" dirty="0">
                <a:solidFill>
                  <a:srgbClr val="FF0000"/>
                </a:solidFill>
                <a:latin typeface="Calibri"/>
                <a:cs typeface="Calibri"/>
              </a:rPr>
              <a:t>! Why?</a:t>
            </a:r>
            <a:endParaRPr lang="en-US" sz="2400" baseline="-25000" dirty="0">
              <a:solidFill>
                <a:srgbClr val="FF0000"/>
              </a:solidFill>
              <a:latin typeface="Calibri"/>
              <a:cs typeface="Calibri"/>
            </a:endParaRPr>
          </a:p>
        </p:txBody>
      </p:sp>
      <p:pic>
        <p:nvPicPr>
          <p:cNvPr id="3" name="Bild 2" descr="Pomarico_Fig2.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2276872"/>
            <a:ext cx="4883731" cy="3744416"/>
          </a:xfrm>
          <a:prstGeom prst="rect">
            <a:avLst/>
          </a:prstGeom>
        </p:spPr>
      </p:pic>
      <p:pic>
        <p:nvPicPr>
          <p:cNvPr id="5" name="Bild 4" descr="Pomarico_Fig3.tiff"/>
          <p:cNvPicPr>
            <a:picLocks noChangeAspect="1"/>
          </p:cNvPicPr>
          <p:nvPr/>
        </p:nvPicPr>
        <p:blipFill rotWithShape="1">
          <a:blip r:embed="rId3">
            <a:extLst>
              <a:ext uri="{28A0092B-C50C-407E-A947-70E740481C1C}">
                <a14:useLocalDpi xmlns:a14="http://schemas.microsoft.com/office/drawing/2010/main" val="0"/>
              </a:ext>
            </a:extLst>
          </a:blip>
          <a:srcRect t="5141"/>
          <a:stretch/>
        </p:blipFill>
        <p:spPr>
          <a:xfrm>
            <a:off x="5508103" y="2276872"/>
            <a:ext cx="3363457" cy="3857737"/>
          </a:xfrm>
          <a:prstGeom prst="rect">
            <a:avLst/>
          </a:prstGeom>
        </p:spPr>
      </p:pic>
      <p:pic>
        <p:nvPicPr>
          <p:cNvPr id="10" name="Bild 9"/>
          <p:cNvPicPr>
            <a:picLocks noChangeAspect="1"/>
          </p:cNvPicPr>
          <p:nvPr/>
        </p:nvPicPr>
        <p:blipFill rotWithShape="1">
          <a:blip r:embed="rId4"/>
          <a:srcRect b="50934"/>
          <a:stretch/>
        </p:blipFill>
        <p:spPr>
          <a:xfrm>
            <a:off x="0" y="1052736"/>
            <a:ext cx="9144000" cy="723642"/>
          </a:xfrm>
          <a:prstGeom prst="rect">
            <a:avLst/>
          </a:prstGeom>
        </p:spPr>
      </p:pic>
      <p:sp>
        <p:nvSpPr>
          <p:cNvPr id="11" name="Textfeld 10"/>
          <p:cNvSpPr txBox="1"/>
          <p:nvPr/>
        </p:nvSpPr>
        <p:spPr>
          <a:xfrm>
            <a:off x="2339752" y="1412776"/>
            <a:ext cx="3456384" cy="461665"/>
          </a:xfrm>
          <a:prstGeom prst="rect">
            <a:avLst/>
          </a:prstGeom>
          <a:noFill/>
        </p:spPr>
        <p:txBody>
          <a:bodyPr wrap="square" rtlCol="0">
            <a:spAutoFit/>
          </a:bodyPr>
          <a:lstStyle/>
          <a:p>
            <a:pPr marL="0" lvl="1"/>
            <a:r>
              <a:rPr lang="en-US" sz="2400" i="1" dirty="0">
                <a:solidFill>
                  <a:srgbClr val="008000"/>
                </a:solidFill>
                <a:latin typeface="Calibri"/>
                <a:cs typeface="Calibri"/>
              </a:rPr>
              <a:t>PRB 95, 024304 (2017)</a:t>
            </a:r>
          </a:p>
        </p:txBody>
      </p:sp>
    </p:spTree>
    <p:extLst>
      <p:ext uri="{BB962C8B-B14F-4D97-AF65-F5344CB8AC3E}">
        <p14:creationId xmlns:p14="http://schemas.microsoft.com/office/powerpoint/2010/main" val="61792245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2-site model with nonlinear coupling</a:t>
            </a:r>
          </a:p>
        </p:txBody>
      </p:sp>
      <p:sp>
        <p:nvSpPr>
          <p:cNvPr id="4" name="Foliennummernplatzhalter 3"/>
          <p:cNvSpPr>
            <a:spLocks noGrp="1"/>
          </p:cNvSpPr>
          <p:nvPr>
            <p:ph type="sldNum" sz="quarter" idx="12"/>
          </p:nvPr>
        </p:nvSpPr>
        <p:spPr/>
        <p:txBody>
          <a:bodyPr/>
          <a:lstStyle/>
          <a:p>
            <a:pPr>
              <a:defRPr/>
            </a:pPr>
            <a:fld id="{5CD9E709-C55D-414C-A08C-24A8865454BE}" type="slidenum">
              <a:rPr lang="en-US">
                <a:solidFill>
                  <a:prstClr val="black">
                    <a:tint val="75000"/>
                  </a:prstClr>
                </a:solidFill>
              </a:rPr>
              <a:pPr>
                <a:defRPr/>
              </a:pPr>
              <a:t>25</a:t>
            </a:fld>
            <a:endParaRPr lang="en-US">
              <a:solidFill>
                <a:prstClr val="black">
                  <a:tint val="75000"/>
                </a:prstClr>
              </a:solidFill>
            </a:endParaRPr>
          </a:p>
        </p:txBody>
      </p:sp>
      <p:pic>
        <p:nvPicPr>
          <p:cNvPr id="5" name="Bild 4"/>
          <p:cNvPicPr>
            <a:picLocks noChangeAspect="1"/>
          </p:cNvPicPr>
          <p:nvPr/>
        </p:nvPicPr>
        <p:blipFill>
          <a:blip r:embed="rId2"/>
          <a:stretch>
            <a:fillRect/>
          </a:stretch>
        </p:blipFill>
        <p:spPr>
          <a:xfrm>
            <a:off x="1907704" y="1196752"/>
            <a:ext cx="4752528" cy="2272948"/>
          </a:xfrm>
          <a:prstGeom prst="rect">
            <a:avLst/>
          </a:prstGeom>
        </p:spPr>
      </p:pic>
      <p:sp>
        <p:nvSpPr>
          <p:cNvPr id="6" name="Textfeld 5"/>
          <p:cNvSpPr txBox="1"/>
          <p:nvPr/>
        </p:nvSpPr>
        <p:spPr>
          <a:xfrm>
            <a:off x="33513" y="3645024"/>
            <a:ext cx="9110487" cy="461665"/>
          </a:xfrm>
          <a:prstGeom prst="rect">
            <a:avLst/>
          </a:prstGeom>
          <a:noFill/>
        </p:spPr>
        <p:txBody>
          <a:bodyPr wrap="none" rtlCol="0">
            <a:spAutoFit/>
          </a:bodyPr>
          <a:lstStyle/>
          <a:p>
            <a:r>
              <a:rPr lang="de-DE" sz="2400"/>
              <a:t>Idea: Drive nonlinearly coupled phonon and look at electronic response</a:t>
            </a:r>
          </a:p>
        </p:txBody>
      </p:sp>
      <p:pic>
        <p:nvPicPr>
          <p:cNvPr id="7" name="Bild 6"/>
          <p:cNvPicPr>
            <a:picLocks noChangeAspect="1"/>
          </p:cNvPicPr>
          <p:nvPr/>
        </p:nvPicPr>
        <p:blipFill>
          <a:blip r:embed="rId3"/>
          <a:stretch>
            <a:fillRect/>
          </a:stretch>
        </p:blipFill>
        <p:spPr>
          <a:xfrm>
            <a:off x="3851920" y="4005064"/>
            <a:ext cx="2592289" cy="790332"/>
          </a:xfrm>
          <a:prstGeom prst="rect">
            <a:avLst/>
          </a:prstGeom>
        </p:spPr>
      </p:pic>
      <p:sp>
        <p:nvSpPr>
          <p:cNvPr id="8" name="Textfeld 7"/>
          <p:cNvSpPr txBox="1"/>
          <p:nvPr/>
        </p:nvSpPr>
        <p:spPr>
          <a:xfrm>
            <a:off x="1475656" y="4149080"/>
            <a:ext cx="926456" cy="461665"/>
          </a:xfrm>
          <a:prstGeom prst="rect">
            <a:avLst/>
          </a:prstGeom>
          <a:noFill/>
        </p:spPr>
        <p:txBody>
          <a:bodyPr wrap="none" rtlCol="0">
            <a:spAutoFit/>
          </a:bodyPr>
          <a:lstStyle/>
          <a:p>
            <a:r>
              <a:rPr lang="de-DE" sz="2400"/>
              <a:t>Drive:</a:t>
            </a:r>
          </a:p>
        </p:txBody>
      </p:sp>
      <p:pic>
        <p:nvPicPr>
          <p:cNvPr id="9" name="Bild 8"/>
          <p:cNvPicPr>
            <a:picLocks noChangeAspect="1"/>
          </p:cNvPicPr>
          <p:nvPr/>
        </p:nvPicPr>
        <p:blipFill>
          <a:blip r:embed="rId4"/>
          <a:stretch>
            <a:fillRect/>
          </a:stretch>
        </p:blipFill>
        <p:spPr>
          <a:xfrm>
            <a:off x="2987824" y="4581128"/>
            <a:ext cx="5544616" cy="1952330"/>
          </a:xfrm>
          <a:prstGeom prst="rect">
            <a:avLst/>
          </a:prstGeom>
        </p:spPr>
      </p:pic>
      <p:sp>
        <p:nvSpPr>
          <p:cNvPr id="10" name="Textfeld 9"/>
          <p:cNvSpPr txBox="1"/>
          <p:nvPr/>
        </p:nvSpPr>
        <p:spPr>
          <a:xfrm>
            <a:off x="1475656" y="4581128"/>
            <a:ext cx="1466868" cy="461665"/>
          </a:xfrm>
          <a:prstGeom prst="rect">
            <a:avLst/>
          </a:prstGeom>
          <a:noFill/>
        </p:spPr>
        <p:txBody>
          <a:bodyPr wrap="none" rtlCol="0">
            <a:spAutoFit/>
          </a:bodyPr>
          <a:lstStyle/>
          <a:p>
            <a:r>
              <a:rPr lang="de-DE" sz="2400"/>
              <a:t>Response:</a:t>
            </a:r>
          </a:p>
        </p:txBody>
      </p:sp>
      <p:sp>
        <p:nvSpPr>
          <p:cNvPr id="3" name="Textfeld 2"/>
          <p:cNvSpPr txBox="1"/>
          <p:nvPr/>
        </p:nvSpPr>
        <p:spPr>
          <a:xfrm>
            <a:off x="6859751" y="1268760"/>
            <a:ext cx="2284249" cy="1200329"/>
          </a:xfrm>
          <a:prstGeom prst="rect">
            <a:avLst/>
          </a:prstGeom>
          <a:noFill/>
        </p:spPr>
        <p:txBody>
          <a:bodyPr wrap="none" rtlCol="0">
            <a:spAutoFit/>
          </a:bodyPr>
          <a:lstStyle/>
          <a:p>
            <a:r>
              <a:rPr lang="de-DE"/>
              <a:t>also cf.</a:t>
            </a:r>
          </a:p>
          <a:p>
            <a:r>
              <a:rPr lang="de-DE"/>
              <a:t>Kennes et al.,</a:t>
            </a:r>
          </a:p>
          <a:p>
            <a:r>
              <a:rPr lang="de-DE"/>
              <a:t>Nature Physics (2017),</a:t>
            </a:r>
          </a:p>
          <a:p>
            <a:r>
              <a:rPr lang="de-DE"/>
              <a:t>1609.03802</a:t>
            </a:r>
          </a:p>
        </p:txBody>
      </p:sp>
      <p:sp>
        <p:nvSpPr>
          <p:cNvPr id="11" name="Textfeld 10"/>
          <p:cNvSpPr txBox="1"/>
          <p:nvPr/>
        </p:nvSpPr>
        <p:spPr>
          <a:xfrm>
            <a:off x="5436096" y="663079"/>
            <a:ext cx="2454430" cy="461665"/>
          </a:xfrm>
          <a:prstGeom prst="rect">
            <a:avLst/>
          </a:prstGeom>
          <a:noFill/>
        </p:spPr>
        <p:txBody>
          <a:bodyPr wrap="none" rtlCol="0">
            <a:spAutoFit/>
          </a:bodyPr>
          <a:lstStyle/>
          <a:p>
            <a:pPr marL="0" lvl="1"/>
            <a:r>
              <a:rPr lang="en-US" sz="2400" i="1" dirty="0">
                <a:solidFill>
                  <a:srgbClr val="008000"/>
                </a:solidFill>
                <a:cs typeface="Calibri"/>
              </a:rPr>
              <a:t>arXiv:1702.00952</a:t>
            </a:r>
          </a:p>
        </p:txBody>
      </p:sp>
    </p:spTree>
    <p:extLst>
      <p:ext uri="{BB962C8B-B14F-4D97-AF65-F5344CB8AC3E}">
        <p14:creationId xmlns:p14="http://schemas.microsoft.com/office/powerpoint/2010/main" val="20818638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Time-resolved el spectrum</a:t>
            </a:r>
          </a:p>
        </p:txBody>
      </p:sp>
      <p:sp>
        <p:nvSpPr>
          <p:cNvPr id="4" name="Foliennummernplatzhalter 3"/>
          <p:cNvSpPr>
            <a:spLocks noGrp="1"/>
          </p:cNvSpPr>
          <p:nvPr>
            <p:ph type="sldNum" sz="quarter" idx="12"/>
          </p:nvPr>
        </p:nvSpPr>
        <p:spPr/>
        <p:txBody>
          <a:bodyPr/>
          <a:lstStyle/>
          <a:p>
            <a:pPr>
              <a:defRPr/>
            </a:pPr>
            <a:fld id="{5CD9E709-C55D-414C-A08C-24A8865454BE}" type="slidenum">
              <a:rPr lang="en-US">
                <a:solidFill>
                  <a:prstClr val="black">
                    <a:tint val="75000"/>
                  </a:prstClr>
                </a:solidFill>
              </a:rPr>
              <a:pPr>
                <a:defRPr/>
              </a:pPr>
              <a:t>26</a:t>
            </a:fld>
            <a:endParaRPr lang="en-US">
              <a:solidFill>
                <a:prstClr val="black">
                  <a:tint val="75000"/>
                </a:prstClr>
              </a:solidFill>
            </a:endParaRPr>
          </a:p>
        </p:txBody>
      </p:sp>
      <p:pic>
        <p:nvPicPr>
          <p:cNvPr id="5" name="Bild 4"/>
          <p:cNvPicPr>
            <a:picLocks noChangeAspect="1"/>
          </p:cNvPicPr>
          <p:nvPr/>
        </p:nvPicPr>
        <p:blipFill>
          <a:blip r:embed="rId2"/>
          <a:stretch>
            <a:fillRect/>
          </a:stretch>
        </p:blipFill>
        <p:spPr>
          <a:xfrm>
            <a:off x="4211960" y="1159519"/>
            <a:ext cx="4824536" cy="5365825"/>
          </a:xfrm>
          <a:prstGeom prst="rect">
            <a:avLst/>
          </a:prstGeom>
        </p:spPr>
      </p:pic>
      <p:sp>
        <p:nvSpPr>
          <p:cNvPr id="6" name="Textfeld 5"/>
          <p:cNvSpPr txBox="1"/>
          <p:nvPr/>
        </p:nvSpPr>
        <p:spPr>
          <a:xfrm>
            <a:off x="611560" y="2708920"/>
            <a:ext cx="3456384" cy="1938992"/>
          </a:xfrm>
          <a:prstGeom prst="rect">
            <a:avLst/>
          </a:prstGeom>
          <a:noFill/>
        </p:spPr>
        <p:txBody>
          <a:bodyPr wrap="square" rtlCol="0">
            <a:spAutoFit/>
          </a:bodyPr>
          <a:lstStyle/>
          <a:p>
            <a:r>
              <a:rPr lang="de-DE" sz="2400"/>
              <a:t>Reduced coherence peaks with stronger driving</a:t>
            </a:r>
          </a:p>
          <a:p>
            <a:endParaRPr lang="de-DE" sz="2400"/>
          </a:p>
          <a:p>
            <a:r>
              <a:rPr lang="de-DE" sz="2400"/>
              <a:t>Looks like enhanced el-ph coupling</a:t>
            </a:r>
          </a:p>
        </p:txBody>
      </p:sp>
      <p:sp>
        <p:nvSpPr>
          <p:cNvPr id="7" name="Textfeld 6"/>
          <p:cNvSpPr txBox="1"/>
          <p:nvPr/>
        </p:nvSpPr>
        <p:spPr>
          <a:xfrm>
            <a:off x="5436096" y="332656"/>
            <a:ext cx="2454430" cy="461665"/>
          </a:xfrm>
          <a:prstGeom prst="rect">
            <a:avLst/>
          </a:prstGeom>
          <a:noFill/>
        </p:spPr>
        <p:txBody>
          <a:bodyPr wrap="none" rtlCol="0">
            <a:spAutoFit/>
          </a:bodyPr>
          <a:lstStyle/>
          <a:p>
            <a:pPr marL="0" lvl="1"/>
            <a:r>
              <a:rPr lang="en-US" sz="2400" i="1" dirty="0">
                <a:solidFill>
                  <a:srgbClr val="008000"/>
                </a:solidFill>
                <a:cs typeface="Calibri"/>
              </a:rPr>
              <a:t>arXiv:1702.00952</a:t>
            </a:r>
          </a:p>
        </p:txBody>
      </p:sp>
      <p:cxnSp>
        <p:nvCxnSpPr>
          <p:cNvPr id="8" name="Gerade Verbindung mit Pfeil 7"/>
          <p:cNvCxnSpPr/>
          <p:nvPr/>
        </p:nvCxnSpPr>
        <p:spPr>
          <a:xfrm>
            <a:off x="4139952" y="5085184"/>
            <a:ext cx="2376264" cy="43204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Textfeld 9"/>
          <p:cNvSpPr txBox="1"/>
          <p:nvPr/>
        </p:nvSpPr>
        <p:spPr>
          <a:xfrm>
            <a:off x="971600" y="4869160"/>
            <a:ext cx="3192701" cy="369332"/>
          </a:xfrm>
          <a:prstGeom prst="rect">
            <a:avLst/>
          </a:prstGeom>
          <a:noFill/>
        </p:spPr>
        <p:txBody>
          <a:bodyPr wrap="none" rtlCol="0">
            <a:spAutoFit/>
          </a:bodyPr>
          <a:lstStyle/>
          <a:p>
            <a:r>
              <a:rPr lang="de-DE"/>
              <a:t>light-induced polaron formation</a:t>
            </a:r>
          </a:p>
        </p:txBody>
      </p:sp>
    </p:spTree>
    <p:extLst>
      <p:ext uri="{BB962C8B-B14F-4D97-AF65-F5344CB8AC3E}">
        <p14:creationId xmlns:p14="http://schemas.microsoft.com/office/powerpoint/2010/main" val="319080149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Field scaling</a:t>
            </a:r>
          </a:p>
        </p:txBody>
      </p:sp>
      <p:sp>
        <p:nvSpPr>
          <p:cNvPr id="4" name="Foliennummernplatzhalter 3"/>
          <p:cNvSpPr>
            <a:spLocks noGrp="1"/>
          </p:cNvSpPr>
          <p:nvPr>
            <p:ph type="sldNum" sz="quarter" idx="12"/>
          </p:nvPr>
        </p:nvSpPr>
        <p:spPr/>
        <p:txBody>
          <a:bodyPr/>
          <a:lstStyle/>
          <a:p>
            <a:pPr>
              <a:defRPr/>
            </a:pPr>
            <a:fld id="{5CD9E709-C55D-414C-A08C-24A8865454BE}" type="slidenum">
              <a:rPr lang="en-US">
                <a:solidFill>
                  <a:prstClr val="black">
                    <a:tint val="75000"/>
                  </a:prstClr>
                </a:solidFill>
              </a:rPr>
              <a:pPr>
                <a:defRPr/>
              </a:pPr>
              <a:t>27</a:t>
            </a:fld>
            <a:endParaRPr lang="en-US">
              <a:solidFill>
                <a:prstClr val="black">
                  <a:tint val="75000"/>
                </a:prstClr>
              </a:solidFill>
            </a:endParaRPr>
          </a:p>
        </p:txBody>
      </p:sp>
      <p:sp>
        <p:nvSpPr>
          <p:cNvPr id="6" name="Textfeld 5"/>
          <p:cNvSpPr txBox="1"/>
          <p:nvPr/>
        </p:nvSpPr>
        <p:spPr>
          <a:xfrm>
            <a:off x="1259632" y="5301208"/>
            <a:ext cx="7200800" cy="830997"/>
          </a:xfrm>
          <a:prstGeom prst="rect">
            <a:avLst/>
          </a:prstGeom>
          <a:noFill/>
        </p:spPr>
        <p:txBody>
          <a:bodyPr wrap="square" rtlCol="0">
            <a:spAutoFit/>
          </a:bodyPr>
          <a:lstStyle/>
          <a:p>
            <a:r>
              <a:rPr lang="de-DE" sz="2400"/>
              <a:t>Scaling of coherent spectral weight loss: proportional to field intensity </a:t>
            </a:r>
            <a:r>
              <a:rPr lang="de-DE" sz="2400">
                <a:solidFill>
                  <a:srgbClr val="FF0000"/>
                </a:solidFill>
              </a:rPr>
              <a:t>consistent with experiments</a:t>
            </a:r>
          </a:p>
        </p:txBody>
      </p:sp>
      <p:pic>
        <p:nvPicPr>
          <p:cNvPr id="3" name="Bild 2"/>
          <p:cNvPicPr>
            <a:picLocks noChangeAspect="1"/>
          </p:cNvPicPr>
          <p:nvPr/>
        </p:nvPicPr>
        <p:blipFill>
          <a:blip r:embed="rId2"/>
          <a:stretch>
            <a:fillRect/>
          </a:stretch>
        </p:blipFill>
        <p:spPr>
          <a:xfrm>
            <a:off x="251520" y="1700808"/>
            <a:ext cx="4012908" cy="3207104"/>
          </a:xfrm>
          <a:prstGeom prst="rect">
            <a:avLst/>
          </a:prstGeom>
        </p:spPr>
      </p:pic>
      <p:pic>
        <p:nvPicPr>
          <p:cNvPr id="7" name="Bild 6" descr="Figure1_B.pdf"/>
          <p:cNvPicPr>
            <a:picLocks noChangeAspect="1"/>
          </p:cNvPicPr>
          <p:nvPr/>
        </p:nvPicPr>
        <p:blipFill rotWithShape="1">
          <a:blip r:embed="rId3">
            <a:extLst>
              <a:ext uri="{28A0092B-C50C-407E-A947-70E740481C1C}">
                <a14:useLocalDpi xmlns:a14="http://schemas.microsoft.com/office/drawing/2010/main" val="0"/>
              </a:ext>
            </a:extLst>
          </a:blip>
          <a:srcRect l="51216"/>
          <a:stretch/>
        </p:blipFill>
        <p:spPr>
          <a:xfrm>
            <a:off x="4897015" y="1988840"/>
            <a:ext cx="3935988" cy="3013968"/>
          </a:xfrm>
          <a:prstGeom prst="rect">
            <a:avLst/>
          </a:prstGeom>
        </p:spPr>
      </p:pic>
      <p:sp>
        <p:nvSpPr>
          <p:cNvPr id="5" name="Textfeld 4"/>
          <p:cNvSpPr txBox="1"/>
          <p:nvPr/>
        </p:nvSpPr>
        <p:spPr>
          <a:xfrm>
            <a:off x="1979712" y="1340768"/>
            <a:ext cx="1077789" cy="461665"/>
          </a:xfrm>
          <a:prstGeom prst="rect">
            <a:avLst/>
          </a:prstGeom>
          <a:noFill/>
        </p:spPr>
        <p:txBody>
          <a:bodyPr wrap="none" rtlCol="0">
            <a:spAutoFit/>
          </a:bodyPr>
          <a:lstStyle/>
          <a:p>
            <a:r>
              <a:rPr lang="de-DE" sz="2400" b="1"/>
              <a:t>Theory</a:t>
            </a:r>
          </a:p>
        </p:txBody>
      </p:sp>
      <p:sp>
        <p:nvSpPr>
          <p:cNvPr id="8" name="Textfeld 7"/>
          <p:cNvSpPr txBox="1"/>
          <p:nvPr/>
        </p:nvSpPr>
        <p:spPr>
          <a:xfrm>
            <a:off x="5845032" y="1268760"/>
            <a:ext cx="2831424" cy="830997"/>
          </a:xfrm>
          <a:prstGeom prst="rect">
            <a:avLst/>
          </a:prstGeom>
          <a:noFill/>
        </p:spPr>
        <p:txBody>
          <a:bodyPr wrap="none" rtlCol="0">
            <a:spAutoFit/>
          </a:bodyPr>
          <a:lstStyle/>
          <a:p>
            <a:r>
              <a:rPr lang="de-DE" sz="2400" b="1"/>
              <a:t>Data by E. Pomarico,</a:t>
            </a:r>
          </a:p>
          <a:p>
            <a:r>
              <a:rPr lang="de-DE" sz="2400" b="1"/>
              <a:t>unpublished</a:t>
            </a:r>
          </a:p>
        </p:txBody>
      </p:sp>
      <p:sp>
        <p:nvSpPr>
          <p:cNvPr id="9" name="Textfeld 8"/>
          <p:cNvSpPr txBox="1"/>
          <p:nvPr/>
        </p:nvSpPr>
        <p:spPr>
          <a:xfrm>
            <a:off x="5436096" y="332656"/>
            <a:ext cx="2454430" cy="461665"/>
          </a:xfrm>
          <a:prstGeom prst="rect">
            <a:avLst/>
          </a:prstGeom>
          <a:noFill/>
        </p:spPr>
        <p:txBody>
          <a:bodyPr wrap="none" rtlCol="0">
            <a:spAutoFit/>
          </a:bodyPr>
          <a:lstStyle/>
          <a:p>
            <a:pPr marL="0" lvl="1"/>
            <a:r>
              <a:rPr lang="en-US" sz="2400" i="1" dirty="0">
                <a:solidFill>
                  <a:srgbClr val="008000"/>
                </a:solidFill>
                <a:cs typeface="Calibri"/>
              </a:rPr>
              <a:t>arXiv:1702.00952</a:t>
            </a:r>
          </a:p>
        </p:txBody>
      </p:sp>
    </p:spTree>
    <p:extLst>
      <p:ext uri="{BB962C8B-B14F-4D97-AF65-F5344CB8AC3E}">
        <p14:creationId xmlns:p14="http://schemas.microsoft.com/office/powerpoint/2010/main" val="44247334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Summary II</a:t>
            </a:r>
            <a:endParaRPr lang="de-DE" dirty="0"/>
          </a:p>
        </p:txBody>
      </p:sp>
      <p:sp>
        <p:nvSpPr>
          <p:cNvPr id="3" name="Inhaltsplatzhalter 2"/>
          <p:cNvSpPr>
            <a:spLocks noGrp="1"/>
          </p:cNvSpPr>
          <p:nvPr>
            <p:ph idx="1"/>
          </p:nvPr>
        </p:nvSpPr>
        <p:spPr>
          <a:xfrm>
            <a:off x="395536" y="1196752"/>
            <a:ext cx="8229600" cy="2622699"/>
          </a:xfrm>
        </p:spPr>
        <p:txBody>
          <a:bodyPr>
            <a:normAutofit/>
          </a:bodyPr>
          <a:lstStyle/>
          <a:p>
            <a:r>
              <a:rPr lang="de-DE" dirty="0"/>
              <a:t>e</a:t>
            </a:r>
            <a:r>
              <a:rPr lang="de-DE" dirty="0" smtClean="0"/>
              <a:t>nhanced electron-phonon coupling in phononically driven bilayer graphene </a:t>
            </a:r>
          </a:p>
        </p:txBody>
      </p:sp>
      <p:sp>
        <p:nvSpPr>
          <p:cNvPr id="4" name="Foliennummernplatzhalter 3"/>
          <p:cNvSpPr>
            <a:spLocks noGrp="1"/>
          </p:cNvSpPr>
          <p:nvPr>
            <p:ph type="sldNum" sz="quarter" idx="12"/>
          </p:nvPr>
        </p:nvSpPr>
        <p:spPr/>
        <p:txBody>
          <a:bodyPr/>
          <a:lstStyle/>
          <a:p>
            <a:pPr>
              <a:defRPr/>
            </a:pPr>
            <a:fld id="{5CD9E709-C55D-414C-A08C-24A8865454BE}" type="slidenum">
              <a:rPr lang="en-US" smtClean="0">
                <a:solidFill>
                  <a:prstClr val="black">
                    <a:tint val="75000"/>
                  </a:prstClr>
                </a:solidFill>
              </a:rPr>
              <a:pPr>
                <a:defRPr/>
              </a:pPr>
              <a:t>28</a:t>
            </a:fld>
            <a:endParaRPr lang="en-US">
              <a:solidFill>
                <a:prstClr val="black">
                  <a:tint val="75000"/>
                </a:prstClr>
              </a:solidFill>
            </a:endParaRPr>
          </a:p>
        </p:txBody>
      </p:sp>
      <p:sp>
        <p:nvSpPr>
          <p:cNvPr id="12" name="Textfeld 11"/>
          <p:cNvSpPr txBox="1"/>
          <p:nvPr/>
        </p:nvSpPr>
        <p:spPr>
          <a:xfrm>
            <a:off x="2699792" y="2276872"/>
            <a:ext cx="3096733" cy="461665"/>
          </a:xfrm>
          <a:prstGeom prst="rect">
            <a:avLst/>
          </a:prstGeom>
          <a:noFill/>
        </p:spPr>
        <p:txBody>
          <a:bodyPr wrap="none" rtlCol="0">
            <a:spAutoFit/>
          </a:bodyPr>
          <a:lstStyle/>
          <a:p>
            <a:pPr marL="0" lvl="1"/>
            <a:r>
              <a:rPr lang="en-US" sz="2400" i="1" dirty="0">
                <a:solidFill>
                  <a:srgbClr val="008000"/>
                </a:solidFill>
                <a:cs typeface="Calibri"/>
              </a:rPr>
              <a:t>PRB 95, 024304 (2017)</a:t>
            </a:r>
          </a:p>
        </p:txBody>
      </p:sp>
      <p:sp>
        <p:nvSpPr>
          <p:cNvPr id="16" name="Textfeld 15"/>
          <p:cNvSpPr txBox="1"/>
          <p:nvPr/>
        </p:nvSpPr>
        <p:spPr>
          <a:xfrm>
            <a:off x="1619672" y="4653136"/>
            <a:ext cx="5184576" cy="1200329"/>
          </a:xfrm>
          <a:prstGeom prst="rect">
            <a:avLst/>
          </a:prstGeom>
          <a:noFill/>
        </p:spPr>
        <p:txBody>
          <a:bodyPr wrap="square" rtlCol="0">
            <a:spAutoFit/>
          </a:bodyPr>
          <a:lstStyle/>
          <a:p>
            <a:pPr marL="0" lvl="1"/>
            <a:r>
              <a:rPr lang="en-US" dirty="0" smtClean="0">
                <a:cs typeface="Calibri"/>
              </a:rPr>
              <a:t>E. Pomarico	     I. Gierz		A. Cavalleri</a:t>
            </a:r>
          </a:p>
          <a:p>
            <a:pPr marL="0" lvl="1"/>
            <a:endParaRPr lang="en-US" dirty="0" smtClean="0">
              <a:cs typeface="Calibri"/>
            </a:endParaRPr>
          </a:p>
          <a:p>
            <a:pPr marL="0" lvl="1"/>
            <a:endParaRPr lang="en-US" dirty="0" smtClean="0">
              <a:cs typeface="Calibri"/>
            </a:endParaRPr>
          </a:p>
          <a:p>
            <a:pPr marL="0" lvl="1"/>
            <a:endParaRPr lang="de-DE" dirty="0" smtClean="0"/>
          </a:p>
        </p:txBody>
      </p:sp>
      <p:pic>
        <p:nvPicPr>
          <p:cNvPr id="5" name="Bild 4"/>
          <p:cNvPicPr>
            <a:picLocks noChangeAspect="1"/>
          </p:cNvPicPr>
          <p:nvPr/>
        </p:nvPicPr>
        <p:blipFill>
          <a:blip r:embed="rId2"/>
          <a:stretch>
            <a:fillRect/>
          </a:stretch>
        </p:blipFill>
        <p:spPr>
          <a:xfrm>
            <a:off x="5220072" y="2852936"/>
            <a:ext cx="1343820" cy="1744922"/>
          </a:xfrm>
          <a:prstGeom prst="rect">
            <a:avLst/>
          </a:prstGeom>
        </p:spPr>
      </p:pic>
      <p:pic>
        <p:nvPicPr>
          <p:cNvPr id="7" name="Bild 6"/>
          <p:cNvPicPr>
            <a:picLocks noChangeAspect="1"/>
          </p:cNvPicPr>
          <p:nvPr/>
        </p:nvPicPr>
        <p:blipFill>
          <a:blip r:embed="rId3"/>
          <a:stretch>
            <a:fillRect/>
          </a:stretch>
        </p:blipFill>
        <p:spPr>
          <a:xfrm>
            <a:off x="1574801" y="2852936"/>
            <a:ext cx="1244675" cy="1765176"/>
          </a:xfrm>
          <a:prstGeom prst="rect">
            <a:avLst/>
          </a:prstGeom>
        </p:spPr>
      </p:pic>
      <p:pic>
        <p:nvPicPr>
          <p:cNvPr id="10" name="Bild 9"/>
          <p:cNvPicPr>
            <a:picLocks noChangeAspect="1"/>
          </p:cNvPicPr>
          <p:nvPr/>
        </p:nvPicPr>
        <p:blipFill>
          <a:blip r:embed="rId4"/>
          <a:stretch>
            <a:fillRect/>
          </a:stretch>
        </p:blipFill>
        <p:spPr>
          <a:xfrm>
            <a:off x="3251524" y="2852935"/>
            <a:ext cx="1512168" cy="1783371"/>
          </a:xfrm>
          <a:prstGeom prst="rect">
            <a:avLst/>
          </a:prstGeom>
        </p:spPr>
      </p:pic>
      <p:sp>
        <p:nvSpPr>
          <p:cNvPr id="11" name="Textfeld 10"/>
          <p:cNvSpPr txBox="1"/>
          <p:nvPr/>
        </p:nvSpPr>
        <p:spPr>
          <a:xfrm>
            <a:off x="3197690" y="6135687"/>
            <a:ext cx="2454430" cy="461665"/>
          </a:xfrm>
          <a:prstGeom prst="rect">
            <a:avLst/>
          </a:prstGeom>
          <a:noFill/>
        </p:spPr>
        <p:txBody>
          <a:bodyPr wrap="none" rtlCol="0">
            <a:spAutoFit/>
          </a:bodyPr>
          <a:lstStyle/>
          <a:p>
            <a:pPr marL="0" lvl="1"/>
            <a:r>
              <a:rPr lang="en-US" sz="2400" i="1" dirty="0">
                <a:solidFill>
                  <a:srgbClr val="008000"/>
                </a:solidFill>
                <a:cs typeface="Calibri"/>
              </a:rPr>
              <a:t>arXiv:1702.00952</a:t>
            </a:r>
          </a:p>
        </p:txBody>
      </p:sp>
      <p:sp>
        <p:nvSpPr>
          <p:cNvPr id="13" name="Inhaltsplatzhalter 2"/>
          <p:cNvSpPr txBox="1">
            <a:spLocks/>
          </p:cNvSpPr>
          <p:nvPr/>
        </p:nvSpPr>
        <p:spPr>
          <a:xfrm>
            <a:off x="395536" y="5198789"/>
            <a:ext cx="8229600" cy="262269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dirty="0" smtClean="0"/>
              <a:t>theoretical proposal: nonlinear el-ph coupling as mechanism behind this enhancement</a:t>
            </a:r>
          </a:p>
        </p:txBody>
      </p:sp>
      <p:sp>
        <p:nvSpPr>
          <p:cNvPr id="14" name="正方形/長方形 5"/>
          <p:cNvSpPr>
            <a:spLocks noChangeArrowheads="1"/>
          </p:cNvSpPr>
          <p:nvPr/>
        </p:nvSpPr>
        <p:spPr bwMode="auto">
          <a:xfrm>
            <a:off x="179512" y="5013176"/>
            <a:ext cx="748883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ja-JP" sz="2000" dirty="0">
                <a:solidFill>
                  <a:srgbClr val="595959"/>
                </a:solidFill>
                <a:latin typeface="Arial"/>
                <a:cs typeface="Arial"/>
              </a:rPr>
              <a:t>Exact solution of (small) electron-phonon model system:</a:t>
            </a:r>
          </a:p>
        </p:txBody>
      </p:sp>
    </p:spTree>
    <p:extLst>
      <p:ext uri="{BB962C8B-B14F-4D97-AF65-F5344CB8AC3E}">
        <p14:creationId xmlns:p14="http://schemas.microsoft.com/office/powerpoint/2010/main" val="237367240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Summary</a:t>
            </a:r>
            <a:endParaRPr lang="de-DE" dirty="0"/>
          </a:p>
        </p:txBody>
      </p:sp>
      <p:sp>
        <p:nvSpPr>
          <p:cNvPr id="3" name="Inhaltsplatzhalter 2"/>
          <p:cNvSpPr>
            <a:spLocks noGrp="1"/>
          </p:cNvSpPr>
          <p:nvPr>
            <p:ph idx="1"/>
          </p:nvPr>
        </p:nvSpPr>
        <p:spPr>
          <a:xfrm>
            <a:off x="395536" y="1556792"/>
            <a:ext cx="8229600" cy="2622699"/>
          </a:xfrm>
        </p:spPr>
        <p:txBody>
          <a:bodyPr>
            <a:normAutofit/>
          </a:bodyPr>
          <a:lstStyle/>
          <a:p>
            <a:r>
              <a:rPr lang="de-DE" dirty="0"/>
              <a:t>theoretical simulations enable us to reveal mechanisms behind ultrafast dynamics in solids</a:t>
            </a:r>
            <a:endParaRPr lang="de-DE" dirty="0" smtClean="0"/>
          </a:p>
        </p:txBody>
      </p:sp>
      <p:sp>
        <p:nvSpPr>
          <p:cNvPr id="4" name="Foliennummernplatzhalter 3"/>
          <p:cNvSpPr>
            <a:spLocks noGrp="1"/>
          </p:cNvSpPr>
          <p:nvPr>
            <p:ph type="sldNum" sz="quarter" idx="12"/>
          </p:nvPr>
        </p:nvSpPr>
        <p:spPr/>
        <p:txBody>
          <a:bodyPr/>
          <a:lstStyle/>
          <a:p>
            <a:pPr>
              <a:defRPr/>
            </a:pPr>
            <a:fld id="{5CD9E709-C55D-414C-A08C-24A8865454BE}" type="slidenum">
              <a:rPr lang="en-US" smtClean="0">
                <a:solidFill>
                  <a:prstClr val="black">
                    <a:tint val="75000"/>
                  </a:prstClr>
                </a:solidFill>
              </a:rPr>
              <a:pPr>
                <a:defRPr/>
              </a:pPr>
              <a:t>29</a:t>
            </a:fld>
            <a:endParaRPr lang="en-US">
              <a:solidFill>
                <a:prstClr val="black">
                  <a:tint val="75000"/>
                </a:prstClr>
              </a:solidFill>
            </a:endParaRPr>
          </a:p>
        </p:txBody>
      </p:sp>
      <p:sp>
        <p:nvSpPr>
          <p:cNvPr id="14" name="Textfeld 13"/>
          <p:cNvSpPr txBox="1"/>
          <p:nvPr/>
        </p:nvSpPr>
        <p:spPr>
          <a:xfrm>
            <a:off x="3203848" y="3068960"/>
            <a:ext cx="2648982" cy="646331"/>
          </a:xfrm>
          <a:prstGeom prst="rect">
            <a:avLst/>
          </a:prstGeom>
          <a:noFill/>
        </p:spPr>
        <p:txBody>
          <a:bodyPr wrap="none" rtlCol="0">
            <a:spAutoFit/>
          </a:bodyPr>
          <a:lstStyle/>
          <a:p>
            <a:r>
              <a:rPr lang="de-DE" sz="3600" b="1">
                <a:solidFill>
                  <a:srgbClr val="0000FF"/>
                </a:solidFill>
              </a:rPr>
              <a:t>THANK YOU!</a:t>
            </a:r>
          </a:p>
        </p:txBody>
      </p:sp>
      <p:pic>
        <p:nvPicPr>
          <p:cNvPr id="15" name="Muybridge_race_horse_animated.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83768" y="3717032"/>
            <a:ext cx="4016153" cy="2677435"/>
          </a:xfrm>
          <a:prstGeom prst="rect">
            <a:avLst/>
          </a:prstGeom>
        </p:spPr>
      </p:pic>
      <p:pic>
        <p:nvPicPr>
          <p:cNvPr id="7" name="Bild 6"/>
          <p:cNvPicPr>
            <a:picLocks noChangeAspect="1"/>
          </p:cNvPicPr>
          <p:nvPr/>
        </p:nvPicPr>
        <p:blipFill>
          <a:blip r:embed="rId5"/>
          <a:stretch>
            <a:fillRect/>
          </a:stretch>
        </p:blipFill>
        <p:spPr>
          <a:xfrm>
            <a:off x="6588224" y="6311172"/>
            <a:ext cx="1224136" cy="430196"/>
          </a:xfrm>
          <a:prstGeom prst="rect">
            <a:avLst/>
          </a:prstGeom>
        </p:spPr>
      </p:pic>
      <p:pic>
        <p:nvPicPr>
          <p:cNvPr id="8" name="Bild 7"/>
          <p:cNvPicPr>
            <a:picLocks noChangeAspect="1"/>
          </p:cNvPicPr>
          <p:nvPr/>
        </p:nvPicPr>
        <p:blipFill>
          <a:blip r:embed="rId6"/>
          <a:stretch>
            <a:fillRect/>
          </a:stretch>
        </p:blipFill>
        <p:spPr>
          <a:xfrm>
            <a:off x="7884368" y="6144705"/>
            <a:ext cx="1099840" cy="596663"/>
          </a:xfrm>
          <a:prstGeom prst="rect">
            <a:avLst/>
          </a:prstGeom>
        </p:spPr>
      </p:pic>
      <p:sp>
        <p:nvSpPr>
          <p:cNvPr id="9" name="正方形/長方形 5"/>
          <p:cNvSpPr>
            <a:spLocks noChangeArrowheads="1"/>
          </p:cNvSpPr>
          <p:nvPr/>
        </p:nvSpPr>
        <p:spPr bwMode="auto">
          <a:xfrm>
            <a:off x="395536" y="1124744"/>
            <a:ext cx="748883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ja-JP" sz="2000" dirty="0">
                <a:solidFill>
                  <a:srgbClr val="595959"/>
                </a:solidFill>
                <a:latin typeface="Arial"/>
                <a:cs typeface="Arial"/>
              </a:rPr>
              <a:t>From models to materials:</a:t>
            </a:r>
          </a:p>
        </p:txBody>
      </p:sp>
    </p:spTree>
    <p:extLst>
      <p:ext uri="{BB962C8B-B14F-4D97-AF65-F5344CB8AC3E}">
        <p14:creationId xmlns:p14="http://schemas.microsoft.com/office/powerpoint/2010/main" val="12646657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0"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Pump-probe </a:t>
            </a:r>
            <a:r>
              <a:rPr lang="de-DE" dirty="0" err="1" smtClean="0"/>
              <a:t>spectroscopy</a:t>
            </a:r>
            <a:r>
              <a:rPr lang="de-DE" dirty="0" smtClean="0"/>
              <a:t> (</a:t>
            </a:r>
            <a:r>
              <a:rPr lang="de-DE" dirty="0" err="1" smtClean="0"/>
              <a:t>today</a:t>
            </a:r>
            <a:r>
              <a:rPr lang="de-DE" dirty="0" smtClean="0"/>
              <a:t>)</a:t>
            </a:r>
            <a:endParaRPr lang="de-DE" dirty="0"/>
          </a:p>
        </p:txBody>
      </p:sp>
      <p:sp>
        <p:nvSpPr>
          <p:cNvPr id="4" name="Foliennummernplatzhalter 3"/>
          <p:cNvSpPr>
            <a:spLocks noGrp="1"/>
          </p:cNvSpPr>
          <p:nvPr>
            <p:ph type="sldNum" sz="quarter" idx="12"/>
          </p:nvPr>
        </p:nvSpPr>
        <p:spPr/>
        <p:txBody>
          <a:bodyPr/>
          <a:lstStyle/>
          <a:p>
            <a:pPr>
              <a:defRPr/>
            </a:pPr>
            <a:fld id="{5CD9E709-C55D-414C-A08C-24A8865454BE}" type="slidenum">
              <a:rPr lang="en-US" smtClean="0">
                <a:solidFill>
                  <a:prstClr val="black">
                    <a:tint val="75000"/>
                  </a:prstClr>
                </a:solidFill>
              </a:rPr>
              <a:pPr>
                <a:defRPr/>
              </a:pPr>
              <a:t>3</a:t>
            </a:fld>
            <a:endParaRPr lang="en-US">
              <a:solidFill>
                <a:prstClr val="black">
                  <a:tint val="75000"/>
                </a:prstClr>
              </a:solidFill>
            </a:endParaRPr>
          </a:p>
        </p:txBody>
      </p:sp>
      <p:sp>
        <p:nvSpPr>
          <p:cNvPr id="5" name="Inhaltsplatzhalter 2"/>
          <p:cNvSpPr>
            <a:spLocks noGrp="1"/>
          </p:cNvSpPr>
          <p:nvPr>
            <p:ph idx="1"/>
          </p:nvPr>
        </p:nvSpPr>
        <p:spPr>
          <a:xfrm>
            <a:off x="467544" y="1196752"/>
            <a:ext cx="8229600" cy="803347"/>
          </a:xfrm>
        </p:spPr>
        <p:txBody>
          <a:bodyPr>
            <a:normAutofit/>
          </a:bodyPr>
          <a:lstStyle/>
          <a:p>
            <a:r>
              <a:rPr lang="de-DE" sz="2000" dirty="0" err="1"/>
              <a:t>stroboscopic</a:t>
            </a:r>
            <a:r>
              <a:rPr lang="de-DE" sz="2000" dirty="0"/>
              <a:t> </a:t>
            </a:r>
            <a:r>
              <a:rPr lang="de-DE" sz="2000" dirty="0" err="1"/>
              <a:t>investigations</a:t>
            </a:r>
            <a:r>
              <a:rPr lang="de-DE" sz="2000" dirty="0"/>
              <a:t> </a:t>
            </a:r>
            <a:r>
              <a:rPr lang="de-DE" sz="2000" dirty="0" err="1"/>
              <a:t>of</a:t>
            </a:r>
            <a:r>
              <a:rPr lang="de-DE" sz="2000" dirty="0"/>
              <a:t> </a:t>
            </a:r>
            <a:r>
              <a:rPr lang="de-DE" sz="2000" dirty="0" err="1"/>
              <a:t>dynamic</a:t>
            </a:r>
            <a:r>
              <a:rPr lang="de-DE" sz="2000" dirty="0"/>
              <a:t> </a:t>
            </a:r>
            <a:r>
              <a:rPr lang="de-DE" sz="2000" dirty="0" err="1"/>
              <a:t>phenomena</a:t>
            </a:r>
            <a:endParaRPr lang="de-DE" sz="2000" dirty="0"/>
          </a:p>
        </p:txBody>
      </p:sp>
      <p:pic>
        <p:nvPicPr>
          <p:cNvPr id="9" name="Picture 28"/>
          <p:cNvPicPr>
            <a:picLocks noChangeAspect="1"/>
          </p:cNvPicPr>
          <p:nvPr/>
        </p:nvPicPr>
        <p:blipFill>
          <a:blip r:embed="rId4" cstate="print"/>
          <a:stretch>
            <a:fillRect/>
          </a:stretch>
        </p:blipFill>
        <p:spPr>
          <a:xfrm>
            <a:off x="683568" y="1844824"/>
            <a:ext cx="4741754" cy="3888432"/>
          </a:xfrm>
          <a:prstGeom prst="rect">
            <a:avLst/>
          </a:prstGeom>
        </p:spPr>
      </p:pic>
      <p:sp>
        <p:nvSpPr>
          <p:cNvPr id="10" name="TextBox 29"/>
          <p:cNvSpPr txBox="1"/>
          <p:nvPr/>
        </p:nvSpPr>
        <p:spPr>
          <a:xfrm>
            <a:off x="7092280" y="5949280"/>
            <a:ext cx="1919103" cy="523220"/>
          </a:xfrm>
          <a:prstGeom prst="rect">
            <a:avLst/>
          </a:prstGeom>
          <a:noFill/>
        </p:spPr>
        <p:txBody>
          <a:bodyPr wrap="none" rtlCol="0">
            <a:spAutoFit/>
          </a:bodyPr>
          <a:lstStyle/>
          <a:p>
            <a:r>
              <a:rPr lang="en-US" sz="1400" i="1" dirty="0">
                <a:solidFill>
                  <a:srgbClr val="008000"/>
                </a:solidFill>
                <a:latin typeface="Helvetica"/>
                <a:cs typeface="Helvetica"/>
              </a:rPr>
              <a:t>Image </a:t>
            </a:r>
            <a:r>
              <a:rPr lang="en-US" sz="1400" i="1" dirty="0" smtClean="0">
                <a:solidFill>
                  <a:srgbClr val="008000"/>
                </a:solidFill>
                <a:latin typeface="Helvetica"/>
                <a:cs typeface="Helvetica"/>
              </a:rPr>
              <a:t>courtesy:</a:t>
            </a:r>
          </a:p>
          <a:p>
            <a:r>
              <a:rPr lang="en-US" sz="1400" i="1" dirty="0" smtClean="0">
                <a:solidFill>
                  <a:srgbClr val="008000"/>
                </a:solidFill>
                <a:latin typeface="Helvetica"/>
                <a:cs typeface="Helvetica"/>
              </a:rPr>
              <a:t>J. </a:t>
            </a:r>
            <a:r>
              <a:rPr lang="en-US" sz="1400" i="1" dirty="0" err="1" smtClean="0">
                <a:solidFill>
                  <a:srgbClr val="008000"/>
                </a:solidFill>
                <a:latin typeface="Helvetica"/>
                <a:cs typeface="Helvetica"/>
              </a:rPr>
              <a:t>Sobota</a:t>
            </a:r>
            <a:r>
              <a:rPr lang="en-US" sz="1400" i="1" dirty="0" smtClean="0">
                <a:solidFill>
                  <a:srgbClr val="008000"/>
                </a:solidFill>
                <a:latin typeface="Helvetica"/>
                <a:cs typeface="Helvetica"/>
              </a:rPr>
              <a:t> / F. Schmitt</a:t>
            </a:r>
            <a:endParaRPr lang="en-US" sz="1400" i="1" dirty="0">
              <a:solidFill>
                <a:srgbClr val="008000"/>
              </a:solidFill>
              <a:latin typeface="Helvetica"/>
              <a:cs typeface="Helvetica"/>
            </a:endParaRPr>
          </a:p>
        </p:txBody>
      </p:sp>
      <p:sp>
        <p:nvSpPr>
          <p:cNvPr id="12" name="Inhaltsplatzhalter 2"/>
          <p:cNvSpPr txBox="1">
            <a:spLocks/>
          </p:cNvSpPr>
          <p:nvPr/>
        </p:nvSpPr>
        <p:spPr>
          <a:xfrm>
            <a:off x="6588224" y="1844824"/>
            <a:ext cx="2232248" cy="50405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de-DE" sz="2000" dirty="0" smtClean="0"/>
              <a:t>TbTe3 CDW </a:t>
            </a:r>
            <a:r>
              <a:rPr lang="de-DE" sz="2000" dirty="0" err="1" smtClean="0"/>
              <a:t>metal</a:t>
            </a:r>
            <a:endParaRPr lang="de-DE" sz="2000" dirty="0"/>
          </a:p>
        </p:txBody>
      </p:sp>
      <p:pic>
        <p:nvPicPr>
          <p:cNvPr id="13" name="research_Intensity_vs_E_Angle_time.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940152" y="2348880"/>
            <a:ext cx="3086423" cy="2674900"/>
          </a:xfrm>
          <a:prstGeom prst="rect">
            <a:avLst/>
          </a:prstGeom>
        </p:spPr>
      </p:pic>
    </p:spTree>
    <p:extLst>
      <p:ext uri="{BB962C8B-B14F-4D97-AF65-F5344CB8AC3E}">
        <p14:creationId xmlns:p14="http://schemas.microsoft.com/office/powerpoint/2010/main" val="8063620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0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0" y="1052736"/>
            <a:ext cx="9144000" cy="1470025"/>
          </a:xfrm>
        </p:spPr>
        <p:txBody>
          <a:bodyPr/>
          <a:lstStyle/>
          <a:p>
            <a:pPr algn="ctr"/>
            <a:r>
              <a:rPr lang="de-DE" sz="4400" b="1" dirty="0" err="1" smtClean="0">
                <a:solidFill>
                  <a:schemeClr val="tx2"/>
                </a:solidFill>
                <a:latin typeface="Arial"/>
                <a:cs typeface="Arial"/>
              </a:rPr>
              <a:t>III Theory of laser-controlled competing orders</a:t>
            </a:r>
            <a:endParaRPr lang="de-DE" sz="4400" b="1" dirty="0">
              <a:solidFill>
                <a:schemeClr val="tx2"/>
              </a:solidFill>
              <a:latin typeface="Arial"/>
              <a:cs typeface="Arial"/>
            </a:endParaRPr>
          </a:p>
        </p:txBody>
      </p:sp>
      <p:sp>
        <p:nvSpPr>
          <p:cNvPr id="9" name="Textfeld 8"/>
          <p:cNvSpPr txBox="1"/>
          <p:nvPr/>
        </p:nvSpPr>
        <p:spPr>
          <a:xfrm>
            <a:off x="2195736" y="2636912"/>
            <a:ext cx="4629004" cy="461665"/>
          </a:xfrm>
          <a:prstGeom prst="rect">
            <a:avLst/>
          </a:prstGeom>
          <a:noFill/>
        </p:spPr>
        <p:txBody>
          <a:bodyPr wrap="none" rtlCol="0">
            <a:spAutoFit/>
          </a:bodyPr>
          <a:lstStyle/>
          <a:p>
            <a:pPr marL="0" lvl="1"/>
            <a:r>
              <a:rPr lang="en-US" sz="2400" i="1" dirty="0">
                <a:solidFill>
                  <a:srgbClr val="008000"/>
                </a:solidFill>
                <a:cs typeface="Calibri"/>
              </a:rPr>
              <a:t>Phys. Rev. Lett. 118, 087002 (2017)</a:t>
            </a:r>
          </a:p>
        </p:txBody>
      </p:sp>
    </p:spTree>
    <p:extLst>
      <p:ext uri="{BB962C8B-B14F-4D97-AF65-F5344CB8AC3E}">
        <p14:creationId xmlns:p14="http://schemas.microsoft.com/office/powerpoint/2010/main" val="99515553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a:t>Nonequilibrium superconductivity</a:t>
            </a:r>
          </a:p>
        </p:txBody>
      </p:sp>
      <p:sp>
        <p:nvSpPr>
          <p:cNvPr id="2" name="Foliennummernplatzhalter 1"/>
          <p:cNvSpPr>
            <a:spLocks noGrp="1"/>
          </p:cNvSpPr>
          <p:nvPr>
            <p:ph type="sldNum" sz="quarter" idx="12"/>
          </p:nvPr>
        </p:nvSpPr>
        <p:spPr/>
        <p:txBody>
          <a:bodyPr/>
          <a:lstStyle/>
          <a:p>
            <a:pPr>
              <a:defRPr/>
            </a:pPr>
            <a:fld id="{116998F7-1993-47F0-8215-3DE1303FD577}" type="slidenum">
              <a:rPr lang="en-US" smtClean="0">
                <a:solidFill>
                  <a:prstClr val="black">
                    <a:tint val="75000"/>
                  </a:prstClr>
                </a:solidFill>
              </a:rPr>
              <a:pPr>
                <a:defRPr/>
              </a:pPr>
              <a:t>31</a:t>
            </a:fld>
            <a:endParaRPr lang="en-US">
              <a:solidFill>
                <a:prstClr val="black">
                  <a:tint val="75000"/>
                </a:prstClr>
              </a:solidFill>
            </a:endParaRPr>
          </a:p>
        </p:txBody>
      </p:sp>
      <p:sp>
        <p:nvSpPr>
          <p:cNvPr id="4" name="Titel 1"/>
          <p:cNvSpPr txBox="1">
            <a:spLocks/>
          </p:cNvSpPr>
          <p:nvPr/>
        </p:nvSpPr>
        <p:spPr>
          <a:xfrm>
            <a:off x="381821" y="44624"/>
            <a:ext cx="7762155" cy="905721"/>
          </a:xfrm>
          <a:prstGeom prst="rect">
            <a:avLst/>
          </a:prstGeom>
        </p:spPr>
        <p:txBody>
          <a:bodyPr>
            <a:normAutofit/>
          </a:bodyPr>
          <a:lstStyle>
            <a:lvl1pPr algn="l" defTabSz="914400" rtl="0" eaLnBrk="1" latinLnBrk="0" hangingPunct="1">
              <a:spcBef>
                <a:spcPct val="0"/>
              </a:spcBef>
              <a:buNone/>
              <a:defRPr sz="3200" kern="1200">
                <a:solidFill>
                  <a:schemeClr val="tx1"/>
                </a:solidFill>
                <a:latin typeface="Arial" pitchFamily="34" charset="0"/>
                <a:ea typeface="+mj-ea"/>
                <a:cs typeface="Arial" pitchFamily="34" charset="0"/>
              </a:defRPr>
            </a:lvl1pPr>
          </a:lstStyle>
          <a:p>
            <a:endParaRPr lang="de-DE" dirty="0"/>
          </a:p>
        </p:txBody>
      </p:sp>
      <p:sp>
        <p:nvSpPr>
          <p:cNvPr id="17" name="Textfeld 16"/>
          <p:cNvSpPr txBox="1"/>
          <p:nvPr/>
        </p:nvSpPr>
        <p:spPr>
          <a:xfrm>
            <a:off x="251520" y="1124744"/>
            <a:ext cx="8892480" cy="1569660"/>
          </a:xfrm>
          <a:prstGeom prst="rect">
            <a:avLst/>
          </a:prstGeom>
          <a:noFill/>
        </p:spPr>
        <p:txBody>
          <a:bodyPr wrap="square" rtlCol="0">
            <a:spAutoFit/>
          </a:bodyPr>
          <a:lstStyle/>
          <a:p>
            <a:r>
              <a:rPr lang="de-DE" sz="2400" b="1">
                <a:latin typeface="Calibri"/>
                <a:cs typeface="Calibri"/>
              </a:rPr>
              <a:t>Why?</a:t>
            </a:r>
          </a:p>
          <a:p>
            <a:pPr marL="342900" indent="-342900">
              <a:buFontTx/>
              <a:buChar char="-"/>
            </a:pPr>
            <a:r>
              <a:rPr lang="de-DE" sz="2400">
                <a:solidFill>
                  <a:srgbClr val="FF0000"/>
                </a:solidFill>
                <a:latin typeface="Calibri"/>
                <a:cs typeface="Calibri"/>
              </a:rPr>
              <a:t>understand</a:t>
            </a:r>
            <a:r>
              <a:rPr lang="de-DE" sz="2400">
                <a:latin typeface="Calibri"/>
                <a:cs typeface="Calibri"/>
              </a:rPr>
              <a:t> ordering mechanisms </a:t>
            </a:r>
          </a:p>
          <a:p>
            <a:pPr marL="342900" indent="-342900">
              <a:buFontTx/>
              <a:buChar char="-"/>
            </a:pPr>
            <a:r>
              <a:rPr lang="de-DE" sz="2400">
                <a:solidFill>
                  <a:srgbClr val="FF0000"/>
                </a:solidFill>
                <a:latin typeface="Calibri"/>
                <a:cs typeface="Calibri"/>
              </a:rPr>
              <a:t>control</a:t>
            </a:r>
            <a:r>
              <a:rPr lang="de-DE" sz="2400">
                <a:latin typeface="Calibri"/>
                <a:cs typeface="Calibri"/>
              </a:rPr>
              <a:t> ordered states: ultrafast switching</a:t>
            </a:r>
          </a:p>
          <a:p>
            <a:pPr marL="342900" indent="-342900">
              <a:buFontTx/>
              <a:buChar char="-"/>
            </a:pPr>
            <a:r>
              <a:rPr lang="de-DE" sz="2400">
                <a:solidFill>
                  <a:srgbClr val="FF0000"/>
                </a:solidFill>
                <a:latin typeface="Calibri"/>
                <a:cs typeface="Calibri"/>
              </a:rPr>
              <a:t>induce</a:t>
            </a:r>
            <a:r>
              <a:rPr lang="de-DE" sz="2400">
                <a:latin typeface="Calibri"/>
                <a:cs typeface="Calibri"/>
              </a:rPr>
              <a:t> new states of matter </a:t>
            </a:r>
          </a:p>
        </p:txBody>
      </p:sp>
      <p:sp>
        <p:nvSpPr>
          <p:cNvPr id="8" name="Textfeld 7"/>
          <p:cNvSpPr txBox="1"/>
          <p:nvPr/>
        </p:nvSpPr>
        <p:spPr>
          <a:xfrm>
            <a:off x="251520" y="2708920"/>
            <a:ext cx="8352928" cy="830997"/>
          </a:xfrm>
          <a:prstGeom prst="rect">
            <a:avLst/>
          </a:prstGeom>
          <a:noFill/>
        </p:spPr>
        <p:txBody>
          <a:bodyPr wrap="square" rtlCol="0">
            <a:spAutoFit/>
          </a:bodyPr>
          <a:lstStyle/>
          <a:p>
            <a:r>
              <a:rPr lang="de-DE" sz="2400" b="1"/>
              <a:t>How? </a:t>
            </a:r>
          </a:p>
          <a:p>
            <a:pPr marL="342900" indent="-342900">
              <a:buFontTx/>
              <a:buChar char="-"/>
            </a:pPr>
            <a:r>
              <a:rPr lang="de-DE" sz="2400">
                <a:solidFill>
                  <a:srgbClr val="FF0000"/>
                </a:solidFill>
              </a:rPr>
              <a:t>laser near resonance </a:t>
            </a:r>
            <a:r>
              <a:rPr lang="de-DE" sz="2400"/>
              <a:t>with collective modes</a:t>
            </a:r>
            <a:endParaRPr lang="de-DE" sz="2400" b="1"/>
          </a:p>
        </p:txBody>
      </p:sp>
      <p:sp>
        <p:nvSpPr>
          <p:cNvPr id="18" name="Textfeld 17"/>
          <p:cNvSpPr txBox="1"/>
          <p:nvPr/>
        </p:nvSpPr>
        <p:spPr>
          <a:xfrm>
            <a:off x="251520" y="3573016"/>
            <a:ext cx="8352928" cy="461665"/>
          </a:xfrm>
          <a:prstGeom prst="rect">
            <a:avLst/>
          </a:prstGeom>
          <a:noFill/>
        </p:spPr>
        <p:txBody>
          <a:bodyPr wrap="square" rtlCol="0">
            <a:spAutoFit/>
          </a:bodyPr>
          <a:lstStyle/>
          <a:p>
            <a:r>
              <a:rPr lang="de-DE" sz="2400" b="1">
                <a:solidFill>
                  <a:srgbClr val="FF0000"/>
                </a:solidFill>
              </a:rPr>
              <a:t>Generic mechanism </a:t>
            </a:r>
            <a:r>
              <a:rPr lang="de-DE" sz="2400" b="1">
                <a:solidFill>
                  <a:srgbClr val="000000"/>
                </a:solidFill>
              </a:rPr>
              <a:t>to control competing orders with light?</a:t>
            </a:r>
            <a:endParaRPr lang="de-DE" sz="2400">
              <a:solidFill>
                <a:srgbClr val="000000"/>
              </a:solidFill>
            </a:endParaRPr>
          </a:p>
        </p:txBody>
      </p:sp>
      <p:sp>
        <p:nvSpPr>
          <p:cNvPr id="9" name="Textfeld 8"/>
          <p:cNvSpPr txBox="1"/>
          <p:nvPr/>
        </p:nvSpPr>
        <p:spPr>
          <a:xfrm>
            <a:off x="323528" y="4077072"/>
            <a:ext cx="8640960" cy="2954655"/>
          </a:xfrm>
          <a:prstGeom prst="rect">
            <a:avLst/>
          </a:prstGeom>
          <a:noFill/>
        </p:spPr>
        <p:txBody>
          <a:bodyPr wrap="square" rtlCol="0">
            <a:spAutoFit/>
          </a:bodyPr>
          <a:lstStyle/>
          <a:p>
            <a:r>
              <a:rPr lang="de-DE" b="1">
                <a:solidFill>
                  <a:srgbClr val="0000FF"/>
                </a:solidFill>
              </a:rPr>
              <a:t>Recent theories on laser-controlled couplings and competing orders:</a:t>
            </a:r>
          </a:p>
          <a:p>
            <a:r>
              <a:rPr lang="de-DE">
                <a:solidFill>
                  <a:srgbClr val="008000"/>
                </a:solidFill>
              </a:rPr>
              <a:t>Akbari et al., EPL 101, 17003 (2013); Moor et al., PRB 90, 024511 (2014); Fu et al., PRB 90, 024506 (2014); Dzero et al., PRB 91, 214505 (2015); Tsuji&amp;Aoki, PRB 92, 064508 (2015); Cea et al., PRB 93, 180507 (2016); Kemper et al., PRB 92, 224517 (2015); Sentef et al., PRB 93, 144506 (2016); Krull et al., Nat. Commun. 7, 11921 (2016); Patel&amp;Eberlein, PRB 93, 195139 (2016); Knap et al., PRB 94, 214504 (2016); Komnik&amp;Thorwart EPJB 89, 244 (2016); Coulthard et al., 1608.03964; Kennes et al., Nat. Physics (2017), doi:10.1038/nphys4024; Sentef, 1702.00952; Babadi et al. 1702.02531; Murakami et al.,1702.02942; Mazza&amp;Georges, 1702.04675; Dehghani&amp;Mitra, 1703.01621</a:t>
            </a:r>
          </a:p>
          <a:p>
            <a:endParaRPr lang="de-DE" sz="2400">
              <a:solidFill>
                <a:srgbClr val="000000"/>
              </a:solidFill>
            </a:endParaRPr>
          </a:p>
        </p:txBody>
      </p:sp>
    </p:spTree>
    <p:extLst>
      <p:ext uri="{BB962C8B-B14F-4D97-AF65-F5344CB8AC3E}">
        <p14:creationId xmlns:p14="http://schemas.microsoft.com/office/powerpoint/2010/main" val="33130494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8" grpId="0"/>
      <p:bldP spid="18" grpId="0"/>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381821" y="44624"/>
            <a:ext cx="8438651" cy="905721"/>
          </a:xfrm>
        </p:spPr>
        <p:txBody>
          <a:bodyPr/>
          <a:lstStyle/>
          <a:p>
            <a:r>
              <a:rPr lang="de-DE" dirty="0"/>
              <a:t>Experimental motivation: competing orders</a:t>
            </a:r>
          </a:p>
        </p:txBody>
      </p:sp>
      <p:sp>
        <p:nvSpPr>
          <p:cNvPr id="2" name="Foliennummernplatzhalter 1"/>
          <p:cNvSpPr>
            <a:spLocks noGrp="1"/>
          </p:cNvSpPr>
          <p:nvPr>
            <p:ph type="sldNum" sz="quarter" idx="12"/>
          </p:nvPr>
        </p:nvSpPr>
        <p:spPr/>
        <p:txBody>
          <a:bodyPr/>
          <a:lstStyle/>
          <a:p>
            <a:pPr>
              <a:defRPr/>
            </a:pPr>
            <a:fld id="{116998F7-1993-47F0-8215-3DE1303FD577}" type="slidenum">
              <a:rPr lang="en-US" smtClean="0">
                <a:solidFill>
                  <a:prstClr val="black">
                    <a:tint val="75000"/>
                  </a:prstClr>
                </a:solidFill>
              </a:rPr>
              <a:pPr>
                <a:defRPr/>
              </a:pPr>
              <a:t>32</a:t>
            </a:fld>
            <a:endParaRPr lang="en-US">
              <a:solidFill>
                <a:prstClr val="black">
                  <a:tint val="75000"/>
                </a:prstClr>
              </a:solidFill>
            </a:endParaRPr>
          </a:p>
        </p:txBody>
      </p:sp>
      <p:sp>
        <p:nvSpPr>
          <p:cNvPr id="4" name="Titel 1"/>
          <p:cNvSpPr txBox="1">
            <a:spLocks/>
          </p:cNvSpPr>
          <p:nvPr/>
        </p:nvSpPr>
        <p:spPr>
          <a:xfrm>
            <a:off x="381821" y="44624"/>
            <a:ext cx="7762155" cy="905721"/>
          </a:xfrm>
          <a:prstGeom prst="rect">
            <a:avLst/>
          </a:prstGeom>
        </p:spPr>
        <p:txBody>
          <a:bodyPr>
            <a:normAutofit/>
          </a:bodyPr>
          <a:lstStyle>
            <a:lvl1pPr algn="l" defTabSz="914400" rtl="0" eaLnBrk="1" latinLnBrk="0" hangingPunct="1">
              <a:spcBef>
                <a:spcPct val="0"/>
              </a:spcBef>
              <a:buNone/>
              <a:defRPr sz="3200" kern="1200">
                <a:solidFill>
                  <a:schemeClr val="tx1"/>
                </a:solidFill>
                <a:latin typeface="Arial" pitchFamily="34" charset="0"/>
                <a:ea typeface="+mj-ea"/>
                <a:cs typeface="Arial" pitchFamily="34" charset="0"/>
              </a:defRPr>
            </a:lvl1pPr>
          </a:lstStyle>
          <a:p>
            <a:endParaRPr lang="de-DE" dirty="0"/>
          </a:p>
        </p:txBody>
      </p:sp>
      <p:grpSp>
        <p:nvGrpSpPr>
          <p:cNvPr id="21" name="Gruppierung 20"/>
          <p:cNvGrpSpPr/>
          <p:nvPr/>
        </p:nvGrpSpPr>
        <p:grpSpPr>
          <a:xfrm>
            <a:off x="6260804" y="1052736"/>
            <a:ext cx="2932000" cy="2889032"/>
            <a:chOff x="6260804" y="1052736"/>
            <a:chExt cx="2932000" cy="2889032"/>
          </a:xfrm>
        </p:grpSpPr>
        <p:pic>
          <p:nvPicPr>
            <p:cNvPr id="7" name="Bild 6"/>
            <p:cNvPicPr>
              <a:picLocks noChangeAspect="1"/>
            </p:cNvPicPr>
            <p:nvPr/>
          </p:nvPicPr>
          <p:blipFill>
            <a:blip r:embed="rId2"/>
            <a:stretch>
              <a:fillRect/>
            </a:stretch>
          </p:blipFill>
          <p:spPr>
            <a:xfrm>
              <a:off x="6300192" y="1484784"/>
              <a:ext cx="2736304" cy="1787424"/>
            </a:xfrm>
            <a:prstGeom prst="rect">
              <a:avLst/>
            </a:prstGeom>
          </p:spPr>
        </p:pic>
        <p:sp>
          <p:nvSpPr>
            <p:cNvPr id="8" name="Textfeld 7"/>
            <p:cNvSpPr txBox="1"/>
            <p:nvPr/>
          </p:nvSpPr>
          <p:spPr>
            <a:xfrm>
              <a:off x="6260804" y="1052736"/>
              <a:ext cx="2932000" cy="369332"/>
            </a:xfrm>
            <a:prstGeom prst="rect">
              <a:avLst/>
            </a:prstGeom>
            <a:noFill/>
          </p:spPr>
          <p:txBody>
            <a:bodyPr wrap="none" rtlCol="0">
              <a:spAutoFit/>
            </a:bodyPr>
            <a:lstStyle/>
            <a:p>
              <a:r>
                <a:rPr lang="de-DE" b="1">
                  <a:solidFill>
                    <a:srgbClr val="0000FF"/>
                  </a:solidFill>
                </a:rPr>
                <a:t>YBCO-LCMO heterostructure</a:t>
              </a:r>
            </a:p>
          </p:txBody>
        </p:sp>
        <p:sp>
          <p:nvSpPr>
            <p:cNvPr id="14" name="Rettangolo 8"/>
            <p:cNvSpPr/>
            <p:nvPr/>
          </p:nvSpPr>
          <p:spPr>
            <a:xfrm>
              <a:off x="6444208" y="3356992"/>
              <a:ext cx="2592288" cy="584776"/>
            </a:xfrm>
            <a:prstGeom prst="rect">
              <a:avLst/>
            </a:prstGeom>
          </p:spPr>
          <p:txBody>
            <a:bodyPr wrap="square">
              <a:spAutoFit/>
            </a:bodyPr>
            <a:lstStyle/>
            <a:p>
              <a:r>
                <a:rPr lang="de-DE" sz="1600" i="1" dirty="0" smtClean="0">
                  <a:solidFill>
                    <a:srgbClr val="008000"/>
                  </a:solidFill>
                  <a:latin typeface="Calibri"/>
                  <a:cs typeface="Calibri"/>
                </a:rPr>
                <a:t>A. Frano et al.,</a:t>
              </a:r>
              <a:endParaRPr lang="de-DE" sz="1600" i="1" dirty="0">
                <a:solidFill>
                  <a:srgbClr val="008000"/>
                </a:solidFill>
                <a:latin typeface="Calibri"/>
                <a:cs typeface="Calibri"/>
              </a:endParaRPr>
            </a:p>
            <a:p>
              <a:r>
                <a:rPr lang="de-DE" sz="1600" i="1" dirty="0" smtClean="0">
                  <a:solidFill>
                    <a:srgbClr val="008000"/>
                  </a:solidFill>
                  <a:latin typeface="Calibri"/>
                  <a:cs typeface="Calibri"/>
                </a:rPr>
                <a:t>Nat. Mater. 15</a:t>
              </a:r>
              <a:r>
                <a:rPr lang="de-DE" sz="1600" i="1" dirty="0">
                  <a:solidFill>
                    <a:srgbClr val="008000"/>
                  </a:solidFill>
                  <a:latin typeface="Calibri"/>
                  <a:cs typeface="Calibri"/>
                </a:rPr>
                <a:t>, 831 (2016)</a:t>
              </a:r>
              <a:endParaRPr lang="it-IT" sz="1600" i="1" dirty="0">
                <a:solidFill>
                  <a:srgbClr val="008000"/>
                </a:solidFill>
                <a:latin typeface="Calibri"/>
                <a:cs typeface="Calibri"/>
              </a:endParaRPr>
            </a:p>
          </p:txBody>
        </p:sp>
      </p:grpSp>
      <p:grpSp>
        <p:nvGrpSpPr>
          <p:cNvPr id="19" name="Gruppierung 18"/>
          <p:cNvGrpSpPr/>
          <p:nvPr/>
        </p:nvGrpSpPr>
        <p:grpSpPr>
          <a:xfrm>
            <a:off x="33919" y="1052736"/>
            <a:ext cx="3347864" cy="3105056"/>
            <a:chOff x="33919" y="1052736"/>
            <a:chExt cx="3347864" cy="3105056"/>
          </a:xfrm>
        </p:grpSpPr>
        <p:sp>
          <p:nvSpPr>
            <p:cNvPr id="9" name="Rettangolo 8"/>
            <p:cNvSpPr/>
            <p:nvPr/>
          </p:nvSpPr>
          <p:spPr>
            <a:xfrm>
              <a:off x="153092" y="3573016"/>
              <a:ext cx="3228691" cy="584776"/>
            </a:xfrm>
            <a:prstGeom prst="rect">
              <a:avLst/>
            </a:prstGeom>
          </p:spPr>
          <p:txBody>
            <a:bodyPr wrap="square">
              <a:spAutoFit/>
            </a:bodyPr>
            <a:lstStyle/>
            <a:p>
              <a:r>
                <a:rPr lang="de-DE" sz="1600" i="1" dirty="0" smtClean="0">
                  <a:solidFill>
                    <a:srgbClr val="008000"/>
                  </a:solidFill>
                  <a:latin typeface="Calibri"/>
                  <a:cs typeface="Calibri"/>
                </a:rPr>
                <a:t>D. </a:t>
              </a:r>
              <a:r>
                <a:rPr lang="de-DE" sz="1600" i="1" dirty="0" err="1" smtClean="0">
                  <a:solidFill>
                    <a:srgbClr val="008000"/>
                  </a:solidFill>
                  <a:latin typeface="Calibri"/>
                  <a:cs typeface="Calibri"/>
                </a:rPr>
                <a:t>Fausti</a:t>
              </a:r>
              <a:r>
                <a:rPr lang="de-DE" sz="1600" i="1" dirty="0" smtClean="0">
                  <a:solidFill>
                    <a:srgbClr val="008000"/>
                  </a:solidFill>
                  <a:latin typeface="Calibri"/>
                  <a:cs typeface="Calibri"/>
                </a:rPr>
                <a:t> et al., </a:t>
              </a:r>
            </a:p>
            <a:p>
              <a:r>
                <a:rPr lang="de-DE" sz="1600" i="1" dirty="0" smtClean="0">
                  <a:solidFill>
                    <a:srgbClr val="008000"/>
                  </a:solidFill>
                  <a:latin typeface="Calibri"/>
                  <a:cs typeface="Calibri"/>
                </a:rPr>
                <a:t>Science</a:t>
              </a:r>
              <a:r>
                <a:rPr lang="de-DE" sz="1600" i="1" dirty="0">
                  <a:solidFill>
                    <a:srgbClr val="008000"/>
                  </a:solidFill>
                  <a:latin typeface="Calibri"/>
                  <a:cs typeface="Calibri"/>
                </a:rPr>
                <a:t>, 331, 189 (2011)</a:t>
              </a:r>
              <a:endParaRPr lang="it-IT" sz="1600" i="1" dirty="0">
                <a:solidFill>
                  <a:srgbClr val="008000"/>
                </a:solidFill>
                <a:latin typeface="Calibri"/>
                <a:cs typeface="Calibri"/>
              </a:endParaRPr>
            </a:p>
          </p:txBody>
        </p:sp>
        <p:pic>
          <p:nvPicPr>
            <p:cNvPr id="10" name="Bild 9"/>
            <p:cNvPicPr>
              <a:picLocks noChangeAspect="1"/>
            </p:cNvPicPr>
            <p:nvPr/>
          </p:nvPicPr>
          <p:blipFill>
            <a:blip r:embed="rId3"/>
            <a:stretch>
              <a:fillRect/>
            </a:stretch>
          </p:blipFill>
          <p:spPr>
            <a:xfrm>
              <a:off x="33919" y="1252640"/>
              <a:ext cx="2997055" cy="2320376"/>
            </a:xfrm>
            <a:prstGeom prst="rect">
              <a:avLst/>
            </a:prstGeom>
          </p:spPr>
        </p:pic>
        <p:sp>
          <p:nvSpPr>
            <p:cNvPr id="11" name="Textfeld 10"/>
            <p:cNvSpPr txBox="1"/>
            <p:nvPr/>
          </p:nvSpPr>
          <p:spPr>
            <a:xfrm>
              <a:off x="1941623" y="2980832"/>
              <a:ext cx="415498" cy="369332"/>
            </a:xfrm>
            <a:prstGeom prst="rect">
              <a:avLst/>
            </a:prstGeom>
            <a:noFill/>
          </p:spPr>
          <p:txBody>
            <a:bodyPr wrap="none" rtlCol="0">
              <a:spAutoFit/>
            </a:bodyPr>
            <a:lstStyle/>
            <a:p>
              <a:r>
                <a:rPr lang="de-DE"/>
                <a:t>SC</a:t>
              </a:r>
            </a:p>
          </p:txBody>
        </p:sp>
        <p:sp>
          <p:nvSpPr>
            <p:cNvPr id="12" name="Textfeld 11"/>
            <p:cNvSpPr txBox="1"/>
            <p:nvPr/>
          </p:nvSpPr>
          <p:spPr>
            <a:xfrm>
              <a:off x="1149535" y="2260752"/>
              <a:ext cx="659155" cy="369332"/>
            </a:xfrm>
            <a:prstGeom prst="rect">
              <a:avLst/>
            </a:prstGeom>
            <a:noFill/>
          </p:spPr>
          <p:txBody>
            <a:bodyPr wrap="none" rtlCol="0">
              <a:spAutoFit/>
            </a:bodyPr>
            <a:lstStyle/>
            <a:p>
              <a:r>
                <a:rPr lang="de-DE"/>
                <a:t>CDW</a:t>
              </a:r>
            </a:p>
          </p:txBody>
        </p:sp>
        <p:sp>
          <p:nvSpPr>
            <p:cNvPr id="16" name="Textfeld 15"/>
            <p:cNvSpPr txBox="1"/>
            <p:nvPr/>
          </p:nvSpPr>
          <p:spPr>
            <a:xfrm>
              <a:off x="395536" y="1052736"/>
              <a:ext cx="2241419" cy="369332"/>
            </a:xfrm>
            <a:prstGeom prst="rect">
              <a:avLst/>
            </a:prstGeom>
            <a:noFill/>
          </p:spPr>
          <p:txBody>
            <a:bodyPr wrap="none" rtlCol="0">
              <a:spAutoFit/>
            </a:bodyPr>
            <a:lstStyle/>
            <a:p>
              <a:r>
                <a:rPr lang="de-DE" b="1">
                  <a:solidFill>
                    <a:srgbClr val="0000FF"/>
                  </a:solidFill>
                </a:rPr>
                <a:t>Stripe-ordered LESCO</a:t>
              </a:r>
            </a:p>
          </p:txBody>
        </p:sp>
      </p:grpSp>
      <p:grpSp>
        <p:nvGrpSpPr>
          <p:cNvPr id="22" name="Gruppierung 21"/>
          <p:cNvGrpSpPr/>
          <p:nvPr/>
        </p:nvGrpSpPr>
        <p:grpSpPr>
          <a:xfrm>
            <a:off x="2771800" y="4221088"/>
            <a:ext cx="5868144" cy="2255977"/>
            <a:chOff x="2771800" y="4221088"/>
            <a:chExt cx="5868144" cy="2255977"/>
          </a:xfrm>
        </p:grpSpPr>
        <p:sp>
          <p:nvSpPr>
            <p:cNvPr id="13" name="Rettangolo 8"/>
            <p:cNvSpPr/>
            <p:nvPr/>
          </p:nvSpPr>
          <p:spPr>
            <a:xfrm>
              <a:off x="2771800" y="5373216"/>
              <a:ext cx="2592288" cy="584776"/>
            </a:xfrm>
            <a:prstGeom prst="rect">
              <a:avLst/>
            </a:prstGeom>
          </p:spPr>
          <p:txBody>
            <a:bodyPr wrap="square">
              <a:spAutoFit/>
            </a:bodyPr>
            <a:lstStyle/>
            <a:p>
              <a:r>
                <a:rPr lang="de-DE" sz="1600" i="1" dirty="0" smtClean="0">
                  <a:solidFill>
                    <a:srgbClr val="008000"/>
                  </a:solidFill>
                  <a:latin typeface="Calibri"/>
                  <a:cs typeface="Calibri"/>
                </a:rPr>
                <a:t>D. Nicoletti  et al., </a:t>
              </a:r>
            </a:p>
            <a:p>
              <a:r>
                <a:rPr lang="de-DE" sz="1600" i="1" dirty="0" smtClean="0">
                  <a:solidFill>
                    <a:srgbClr val="008000"/>
                  </a:solidFill>
                  <a:latin typeface="Calibri"/>
                  <a:cs typeface="Calibri"/>
                </a:rPr>
                <a:t>PRB 90, 100503 (2014)</a:t>
              </a:r>
              <a:endParaRPr lang="it-IT" sz="1600" i="1" dirty="0">
                <a:solidFill>
                  <a:srgbClr val="008000"/>
                </a:solidFill>
                <a:latin typeface="Calibri"/>
                <a:cs typeface="Calibri"/>
              </a:endParaRPr>
            </a:p>
          </p:txBody>
        </p:sp>
        <p:pic>
          <p:nvPicPr>
            <p:cNvPr id="3" name="Bild 2"/>
            <p:cNvPicPr>
              <a:picLocks noChangeAspect="1"/>
            </p:cNvPicPr>
            <p:nvPr/>
          </p:nvPicPr>
          <p:blipFill>
            <a:blip r:embed="rId4"/>
            <a:stretch>
              <a:fillRect/>
            </a:stretch>
          </p:blipFill>
          <p:spPr>
            <a:xfrm>
              <a:off x="4860032" y="4437112"/>
              <a:ext cx="3779912" cy="2039953"/>
            </a:xfrm>
            <a:prstGeom prst="rect">
              <a:avLst/>
            </a:prstGeom>
          </p:spPr>
        </p:pic>
        <p:sp>
          <p:nvSpPr>
            <p:cNvPr id="17" name="Textfeld 16"/>
            <p:cNvSpPr txBox="1"/>
            <p:nvPr/>
          </p:nvSpPr>
          <p:spPr>
            <a:xfrm>
              <a:off x="5940152" y="4221088"/>
              <a:ext cx="2149108" cy="369332"/>
            </a:xfrm>
            <a:prstGeom prst="rect">
              <a:avLst/>
            </a:prstGeom>
            <a:noFill/>
          </p:spPr>
          <p:txBody>
            <a:bodyPr wrap="none" rtlCol="0">
              <a:spAutoFit/>
            </a:bodyPr>
            <a:lstStyle/>
            <a:p>
              <a:r>
                <a:rPr lang="de-DE" b="1">
                  <a:solidFill>
                    <a:srgbClr val="0000FF"/>
                  </a:solidFill>
                </a:rPr>
                <a:t>Stripe-ordered LBCO</a:t>
              </a:r>
            </a:p>
          </p:txBody>
        </p:sp>
      </p:grpSp>
      <p:grpSp>
        <p:nvGrpSpPr>
          <p:cNvPr id="20" name="Gruppierung 19"/>
          <p:cNvGrpSpPr/>
          <p:nvPr/>
        </p:nvGrpSpPr>
        <p:grpSpPr>
          <a:xfrm>
            <a:off x="3287525" y="1052736"/>
            <a:ext cx="3228691" cy="3249072"/>
            <a:chOff x="3287525" y="1052736"/>
            <a:chExt cx="3228691" cy="3249072"/>
          </a:xfrm>
        </p:grpSpPr>
        <p:pic>
          <p:nvPicPr>
            <p:cNvPr id="6" name="Bild 5"/>
            <p:cNvPicPr>
              <a:picLocks noChangeAspect="1"/>
            </p:cNvPicPr>
            <p:nvPr/>
          </p:nvPicPr>
          <p:blipFill rotWithShape="1">
            <a:blip r:embed="rId5"/>
            <a:srcRect t="7123" b="7746"/>
            <a:stretch/>
          </p:blipFill>
          <p:spPr>
            <a:xfrm>
              <a:off x="3491880" y="1333500"/>
              <a:ext cx="2376264" cy="2495226"/>
            </a:xfrm>
            <a:prstGeom prst="rect">
              <a:avLst/>
            </a:prstGeom>
          </p:spPr>
        </p:pic>
        <p:sp>
          <p:nvSpPr>
            <p:cNvPr id="15" name="Rettangolo 8"/>
            <p:cNvSpPr/>
            <p:nvPr/>
          </p:nvSpPr>
          <p:spPr>
            <a:xfrm>
              <a:off x="3287525" y="3717032"/>
              <a:ext cx="3228691" cy="584776"/>
            </a:xfrm>
            <a:prstGeom prst="rect">
              <a:avLst/>
            </a:prstGeom>
          </p:spPr>
          <p:txBody>
            <a:bodyPr wrap="square">
              <a:spAutoFit/>
            </a:bodyPr>
            <a:lstStyle/>
            <a:p>
              <a:r>
                <a:rPr lang="de-DE" sz="1600" i="1" dirty="0">
                  <a:solidFill>
                    <a:srgbClr val="008000"/>
                  </a:solidFill>
                  <a:latin typeface="Calibri"/>
                  <a:cs typeface="Calibri"/>
                </a:rPr>
                <a:t>X. Xi et al., Nat. Nanotechnol. 10, 765 (2015)</a:t>
              </a:r>
              <a:endParaRPr lang="it-IT" sz="1600" i="1" dirty="0">
                <a:solidFill>
                  <a:srgbClr val="008000"/>
                </a:solidFill>
                <a:latin typeface="Calibri"/>
                <a:cs typeface="Calibri"/>
              </a:endParaRPr>
            </a:p>
          </p:txBody>
        </p:sp>
        <p:sp>
          <p:nvSpPr>
            <p:cNvPr id="18" name="Textfeld 17"/>
            <p:cNvSpPr txBox="1"/>
            <p:nvPr/>
          </p:nvSpPr>
          <p:spPr>
            <a:xfrm>
              <a:off x="4355976" y="1052736"/>
              <a:ext cx="802887" cy="369332"/>
            </a:xfrm>
            <a:prstGeom prst="rect">
              <a:avLst/>
            </a:prstGeom>
            <a:noFill/>
          </p:spPr>
          <p:txBody>
            <a:bodyPr wrap="none" rtlCol="0">
              <a:spAutoFit/>
            </a:bodyPr>
            <a:lstStyle/>
            <a:p>
              <a:r>
                <a:rPr lang="de-DE" b="1">
                  <a:solidFill>
                    <a:srgbClr val="0000FF"/>
                  </a:solidFill>
                </a:rPr>
                <a:t>NbSe2</a:t>
              </a:r>
            </a:p>
          </p:txBody>
        </p:sp>
      </p:grpSp>
    </p:spTree>
    <p:extLst>
      <p:ext uri="{BB962C8B-B14F-4D97-AF65-F5344CB8AC3E}">
        <p14:creationId xmlns:p14="http://schemas.microsoft.com/office/powerpoint/2010/main" val="41513244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smtClean="0"/>
              <a:t>Driven SC/CDW </a:t>
            </a:r>
            <a:endParaRPr lang="de-DE" dirty="0"/>
          </a:p>
        </p:txBody>
      </p:sp>
      <p:sp>
        <p:nvSpPr>
          <p:cNvPr id="2" name="Foliennummernplatzhalter 1"/>
          <p:cNvSpPr>
            <a:spLocks noGrp="1"/>
          </p:cNvSpPr>
          <p:nvPr>
            <p:ph type="sldNum" sz="quarter" idx="12"/>
          </p:nvPr>
        </p:nvSpPr>
        <p:spPr/>
        <p:txBody>
          <a:bodyPr/>
          <a:lstStyle/>
          <a:p>
            <a:pPr>
              <a:defRPr/>
            </a:pPr>
            <a:fld id="{116998F7-1993-47F0-8215-3DE1303FD577}" type="slidenum">
              <a:rPr lang="en-US" smtClean="0">
                <a:solidFill>
                  <a:prstClr val="black">
                    <a:tint val="75000"/>
                  </a:prstClr>
                </a:solidFill>
              </a:rPr>
              <a:pPr>
                <a:defRPr/>
              </a:pPr>
              <a:t>33</a:t>
            </a:fld>
            <a:endParaRPr lang="en-US">
              <a:solidFill>
                <a:prstClr val="black">
                  <a:tint val="75000"/>
                </a:prstClr>
              </a:solidFill>
            </a:endParaRPr>
          </a:p>
        </p:txBody>
      </p:sp>
      <p:sp>
        <p:nvSpPr>
          <p:cNvPr id="4" name="Titel 1"/>
          <p:cNvSpPr txBox="1">
            <a:spLocks/>
          </p:cNvSpPr>
          <p:nvPr/>
        </p:nvSpPr>
        <p:spPr>
          <a:xfrm>
            <a:off x="381821" y="44624"/>
            <a:ext cx="7762155" cy="905721"/>
          </a:xfrm>
          <a:prstGeom prst="rect">
            <a:avLst/>
          </a:prstGeom>
        </p:spPr>
        <p:txBody>
          <a:bodyPr>
            <a:normAutofit/>
          </a:bodyPr>
          <a:lstStyle>
            <a:lvl1pPr algn="l" defTabSz="914400" rtl="0" eaLnBrk="1" latinLnBrk="0" hangingPunct="1">
              <a:spcBef>
                <a:spcPct val="0"/>
              </a:spcBef>
              <a:buNone/>
              <a:defRPr sz="3200" kern="1200">
                <a:solidFill>
                  <a:schemeClr val="tx1"/>
                </a:solidFill>
                <a:latin typeface="Arial" pitchFamily="34" charset="0"/>
                <a:ea typeface="+mj-ea"/>
                <a:cs typeface="Arial" pitchFamily="34" charset="0"/>
              </a:defRPr>
            </a:lvl1pPr>
          </a:lstStyle>
          <a:p>
            <a:endParaRPr lang="de-DE" dirty="0"/>
          </a:p>
        </p:txBody>
      </p:sp>
      <p:grpSp>
        <p:nvGrpSpPr>
          <p:cNvPr id="33" name="Gruppierung 32"/>
          <p:cNvGrpSpPr/>
          <p:nvPr/>
        </p:nvGrpSpPr>
        <p:grpSpPr>
          <a:xfrm>
            <a:off x="397289" y="620688"/>
            <a:ext cx="3094591" cy="4965235"/>
            <a:chOff x="397289" y="620688"/>
            <a:chExt cx="3094591" cy="4965235"/>
          </a:xfrm>
        </p:grpSpPr>
        <p:sp>
          <p:nvSpPr>
            <p:cNvPr id="3" name="Textfeld 2"/>
            <p:cNvSpPr txBox="1"/>
            <p:nvPr/>
          </p:nvSpPr>
          <p:spPr>
            <a:xfrm>
              <a:off x="539552" y="1089998"/>
              <a:ext cx="2952328" cy="830997"/>
            </a:xfrm>
            <a:prstGeom prst="rect">
              <a:avLst/>
            </a:prstGeom>
            <a:noFill/>
          </p:spPr>
          <p:txBody>
            <a:bodyPr wrap="square" rtlCol="0">
              <a:spAutoFit/>
            </a:bodyPr>
            <a:lstStyle/>
            <a:p>
              <a:r>
                <a:rPr lang="de-DE" sz="2400">
                  <a:latin typeface="Arial"/>
                </a:rPr>
                <a:t>CDW ~ A</a:t>
              </a:r>
            </a:p>
            <a:p>
              <a:r>
                <a:rPr lang="de-DE" sz="2400">
                  <a:latin typeface="Arial"/>
                </a:rPr>
                <a:t>1-photon resonance</a:t>
              </a:r>
            </a:p>
          </p:txBody>
        </p:sp>
        <p:grpSp>
          <p:nvGrpSpPr>
            <p:cNvPr id="9" name="Gruppierung 8"/>
            <p:cNvGrpSpPr/>
            <p:nvPr/>
          </p:nvGrpSpPr>
          <p:grpSpPr>
            <a:xfrm>
              <a:off x="397289" y="620688"/>
              <a:ext cx="2363728" cy="4965235"/>
              <a:chOff x="397289" y="620688"/>
              <a:chExt cx="2363728" cy="4965235"/>
            </a:xfrm>
          </p:grpSpPr>
          <p:cxnSp>
            <p:nvCxnSpPr>
              <p:cNvPr id="6" name="Gerade Verbindung mit Pfeil 5"/>
              <p:cNvCxnSpPr/>
              <p:nvPr/>
            </p:nvCxnSpPr>
            <p:spPr>
              <a:xfrm>
                <a:off x="2162730" y="2746182"/>
                <a:ext cx="0" cy="792088"/>
              </a:xfrm>
              <a:prstGeom prst="straightConnector1">
                <a:avLst/>
              </a:prstGeom>
              <a:ln w="38100" cmpd="sng">
                <a:solidFill>
                  <a:srgbClr val="1F497D"/>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7" name="Textfeld 6"/>
              <p:cNvSpPr txBox="1"/>
              <p:nvPr/>
            </p:nvSpPr>
            <p:spPr>
              <a:xfrm>
                <a:off x="2306746" y="2962206"/>
                <a:ext cx="454271" cy="369332"/>
              </a:xfrm>
              <a:prstGeom prst="rect">
                <a:avLst/>
              </a:prstGeom>
              <a:noFill/>
            </p:spPr>
            <p:txBody>
              <a:bodyPr wrap="none" rtlCol="0">
                <a:spAutoFit/>
              </a:bodyPr>
              <a:lstStyle/>
              <a:p>
                <a:r>
                  <a:rPr lang="de-DE">
                    <a:latin typeface="Arial"/>
                    <a:cs typeface="Arial"/>
                  </a:rPr>
                  <a:t>2</a:t>
                </a:r>
                <a:r>
                  <a:rPr lang="de-DE">
                    <a:latin typeface="Symbol" charset="2"/>
                    <a:cs typeface="Symbol" charset="2"/>
                  </a:rPr>
                  <a:t>D</a:t>
                </a:r>
              </a:p>
            </p:txBody>
          </p:sp>
          <p:sp>
            <p:nvSpPr>
              <p:cNvPr id="10" name="Textfeld 9"/>
              <p:cNvSpPr txBox="1"/>
              <p:nvPr/>
            </p:nvSpPr>
            <p:spPr>
              <a:xfrm>
                <a:off x="650562" y="2962206"/>
                <a:ext cx="361961" cy="369332"/>
              </a:xfrm>
              <a:prstGeom prst="rect">
                <a:avLst/>
              </a:prstGeom>
              <a:noFill/>
            </p:spPr>
            <p:txBody>
              <a:bodyPr wrap="none" rtlCol="0">
                <a:spAutoFit/>
              </a:bodyPr>
              <a:lstStyle/>
              <a:p>
                <a:r>
                  <a:rPr lang="de-DE">
                    <a:latin typeface="Symbol" charset="2"/>
                    <a:cs typeface="Symbol" charset="2"/>
                  </a:rPr>
                  <a:t>W</a:t>
                </a:r>
              </a:p>
            </p:txBody>
          </p:sp>
          <p:sp>
            <p:nvSpPr>
              <p:cNvPr id="12" name="Bogen 11"/>
              <p:cNvSpPr/>
              <p:nvPr/>
            </p:nvSpPr>
            <p:spPr>
              <a:xfrm rot="8015525">
                <a:off x="469297" y="548680"/>
                <a:ext cx="2016224" cy="2160240"/>
              </a:xfrm>
              <a:prstGeom prst="arc">
                <a:avLst/>
              </a:prstGeom>
              <a:ln w="57150" cmpd="sng">
                <a:solidFill>
                  <a:schemeClr val="tx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latin typeface="Arial"/>
                </a:endParaRPr>
              </a:p>
            </p:txBody>
          </p:sp>
          <p:sp>
            <p:nvSpPr>
              <p:cNvPr id="13" name="Bogen 12"/>
              <p:cNvSpPr/>
              <p:nvPr/>
            </p:nvSpPr>
            <p:spPr>
              <a:xfrm rot="18711387">
                <a:off x="615567" y="3497691"/>
                <a:ext cx="2016224" cy="2160240"/>
              </a:xfrm>
              <a:prstGeom prst="arc">
                <a:avLst/>
              </a:prstGeom>
              <a:ln w="57150" cmpd="sng">
                <a:solidFill>
                  <a:schemeClr val="tx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latin typeface="Arial"/>
                </a:endParaRPr>
              </a:p>
            </p:txBody>
          </p:sp>
          <p:cxnSp>
            <p:nvCxnSpPr>
              <p:cNvPr id="14" name="Gerade Verbindung mit Pfeil 13"/>
              <p:cNvCxnSpPr/>
              <p:nvPr/>
            </p:nvCxnSpPr>
            <p:spPr>
              <a:xfrm>
                <a:off x="1226626" y="2746182"/>
                <a:ext cx="0" cy="792088"/>
              </a:xfrm>
              <a:prstGeom prst="straightConnector1">
                <a:avLst/>
              </a:prstGeom>
              <a:ln w="38100" cmpd="sng">
                <a:solidFill>
                  <a:srgbClr val="1F497D"/>
                </a:solidFill>
                <a:headEnd type="arrow"/>
                <a:tailEnd type="arrow"/>
              </a:ln>
            </p:spPr>
            <p:style>
              <a:lnRef idx="2">
                <a:schemeClr val="accent1"/>
              </a:lnRef>
              <a:fillRef idx="0">
                <a:schemeClr val="accent1"/>
              </a:fillRef>
              <a:effectRef idx="1">
                <a:schemeClr val="accent1"/>
              </a:effectRef>
              <a:fontRef idx="minor">
                <a:schemeClr val="tx1"/>
              </a:fontRef>
            </p:style>
          </p:cxnSp>
        </p:grpSp>
      </p:grpSp>
      <p:sp>
        <p:nvSpPr>
          <p:cNvPr id="8" name="Rechteck 7"/>
          <p:cNvSpPr/>
          <p:nvPr/>
        </p:nvSpPr>
        <p:spPr>
          <a:xfrm>
            <a:off x="899592" y="4509120"/>
            <a:ext cx="5544616" cy="830997"/>
          </a:xfrm>
          <a:prstGeom prst="rect">
            <a:avLst/>
          </a:prstGeom>
        </p:spPr>
        <p:txBody>
          <a:bodyPr wrap="square">
            <a:spAutoFit/>
          </a:bodyPr>
          <a:lstStyle/>
          <a:p>
            <a:r>
              <a:rPr lang="de-DE" sz="2400"/>
              <a:t>... laser </a:t>
            </a:r>
            <a:r>
              <a:rPr lang="de-DE" sz="2400">
                <a:solidFill>
                  <a:srgbClr val="FF0000"/>
                </a:solidFill>
              </a:rPr>
              <a:t>lifts SC/CDW degeneracy</a:t>
            </a:r>
            <a:endParaRPr lang="de-DE" sz="2400"/>
          </a:p>
          <a:p>
            <a:r>
              <a:rPr lang="de-DE" sz="2400"/>
              <a:t>... Goldstone-like </a:t>
            </a:r>
            <a:r>
              <a:rPr lang="de-DE" sz="2400">
                <a:solidFill>
                  <a:srgbClr val="FF0000"/>
                </a:solidFill>
              </a:rPr>
              <a:t>collective mode</a:t>
            </a:r>
            <a:r>
              <a:rPr lang="de-DE" sz="2400"/>
              <a:t>?</a:t>
            </a:r>
          </a:p>
        </p:txBody>
      </p:sp>
      <p:grpSp>
        <p:nvGrpSpPr>
          <p:cNvPr id="24" name="Gruppierung 23"/>
          <p:cNvGrpSpPr/>
          <p:nvPr/>
        </p:nvGrpSpPr>
        <p:grpSpPr>
          <a:xfrm>
            <a:off x="6444208" y="4077072"/>
            <a:ext cx="2449545" cy="2376064"/>
            <a:chOff x="1402375" y="2420888"/>
            <a:chExt cx="2449545" cy="2376064"/>
          </a:xfrm>
        </p:grpSpPr>
        <p:sp>
          <p:nvSpPr>
            <p:cNvPr id="25" name="Oval 24"/>
            <p:cNvSpPr/>
            <p:nvPr/>
          </p:nvSpPr>
          <p:spPr>
            <a:xfrm>
              <a:off x="1402375" y="2996952"/>
              <a:ext cx="1800200" cy="1800000"/>
            </a:xfrm>
            <a:prstGeom prst="ellipse">
              <a:avLst/>
            </a:prstGeom>
            <a:noFill/>
            <a:ln w="38100" cmpd="sng">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latin typeface="Arial"/>
              </a:endParaRPr>
            </a:p>
          </p:txBody>
        </p:sp>
        <p:cxnSp>
          <p:nvCxnSpPr>
            <p:cNvPr id="26" name="Gerade Verbindung mit Pfeil 25"/>
            <p:cNvCxnSpPr>
              <a:endCxn id="25" idx="7"/>
            </p:cNvCxnSpPr>
            <p:nvPr/>
          </p:nvCxnSpPr>
          <p:spPr>
            <a:xfrm flipV="1">
              <a:off x="2266471" y="3260556"/>
              <a:ext cx="672471" cy="672500"/>
            </a:xfrm>
            <a:prstGeom prst="straightConnector1">
              <a:avLst/>
            </a:prstGeom>
            <a:ln w="38100" cmpd="sng">
              <a:solidFill>
                <a:srgbClr val="1F497D"/>
              </a:solidFill>
              <a:tailEnd type="arrow"/>
            </a:ln>
          </p:spPr>
          <p:style>
            <a:lnRef idx="2">
              <a:schemeClr val="accent1"/>
            </a:lnRef>
            <a:fillRef idx="0">
              <a:schemeClr val="accent1"/>
            </a:fillRef>
            <a:effectRef idx="1">
              <a:schemeClr val="accent1"/>
            </a:effectRef>
            <a:fontRef idx="minor">
              <a:schemeClr val="tx1"/>
            </a:fontRef>
          </p:style>
        </p:cxnSp>
        <p:cxnSp>
          <p:nvCxnSpPr>
            <p:cNvPr id="27" name="Gerade Verbindung mit Pfeil 26"/>
            <p:cNvCxnSpPr/>
            <p:nvPr/>
          </p:nvCxnSpPr>
          <p:spPr>
            <a:xfrm flipV="1">
              <a:off x="2266472" y="3429000"/>
              <a:ext cx="792087" cy="528484"/>
            </a:xfrm>
            <a:prstGeom prst="straightConnector1">
              <a:avLst/>
            </a:prstGeom>
            <a:ln w="38100" cmpd="sng">
              <a:solidFill>
                <a:srgbClr val="FF0000"/>
              </a:solidFill>
              <a:prstDash val="dash"/>
              <a:tailEnd type="arrow"/>
            </a:ln>
          </p:spPr>
          <p:style>
            <a:lnRef idx="2">
              <a:schemeClr val="accent1"/>
            </a:lnRef>
            <a:fillRef idx="0">
              <a:schemeClr val="accent1"/>
            </a:fillRef>
            <a:effectRef idx="1">
              <a:schemeClr val="accent1"/>
            </a:effectRef>
            <a:fontRef idx="minor">
              <a:schemeClr val="tx1"/>
            </a:fontRef>
          </p:style>
        </p:cxnSp>
        <p:cxnSp>
          <p:nvCxnSpPr>
            <p:cNvPr id="28" name="Gerade Verbindung mit Pfeil 27"/>
            <p:cNvCxnSpPr/>
            <p:nvPr/>
          </p:nvCxnSpPr>
          <p:spPr>
            <a:xfrm flipV="1">
              <a:off x="2266471" y="3908628"/>
              <a:ext cx="1512168" cy="24428"/>
            </a:xfrm>
            <a:prstGeom prst="straightConnector1">
              <a:avLst/>
            </a:prstGeom>
            <a:ln w="38100" cmpd="sng">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9" name="Gerade Verbindung mit Pfeil 28"/>
            <p:cNvCxnSpPr/>
            <p:nvPr/>
          </p:nvCxnSpPr>
          <p:spPr>
            <a:xfrm flipV="1">
              <a:off x="2266471" y="2420888"/>
              <a:ext cx="0" cy="1536596"/>
            </a:xfrm>
            <a:prstGeom prst="straightConnector1">
              <a:avLst/>
            </a:prstGeom>
            <a:ln w="38100" cmpd="sng">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30" name="Textfeld 29"/>
            <p:cNvSpPr txBox="1"/>
            <p:nvPr/>
          </p:nvSpPr>
          <p:spPr>
            <a:xfrm>
              <a:off x="3346591" y="4005064"/>
              <a:ext cx="505329" cy="369332"/>
            </a:xfrm>
            <a:prstGeom prst="rect">
              <a:avLst/>
            </a:prstGeom>
            <a:noFill/>
          </p:spPr>
          <p:txBody>
            <a:bodyPr wrap="none" rtlCol="0">
              <a:spAutoFit/>
            </a:bodyPr>
            <a:lstStyle/>
            <a:p>
              <a:r>
                <a:rPr lang="de-DE"/>
                <a:t>SC</a:t>
              </a:r>
            </a:p>
          </p:txBody>
        </p:sp>
        <p:sp>
          <p:nvSpPr>
            <p:cNvPr id="31" name="Textfeld 30"/>
            <p:cNvSpPr txBox="1"/>
            <p:nvPr/>
          </p:nvSpPr>
          <p:spPr>
            <a:xfrm>
              <a:off x="1474383" y="2492896"/>
              <a:ext cx="736099" cy="369332"/>
            </a:xfrm>
            <a:prstGeom prst="rect">
              <a:avLst/>
            </a:prstGeom>
            <a:noFill/>
          </p:spPr>
          <p:txBody>
            <a:bodyPr wrap="none" rtlCol="0">
              <a:spAutoFit/>
            </a:bodyPr>
            <a:lstStyle/>
            <a:p>
              <a:r>
                <a:rPr lang="de-DE"/>
                <a:t>CDW</a:t>
              </a:r>
            </a:p>
          </p:txBody>
        </p:sp>
        <p:cxnSp>
          <p:nvCxnSpPr>
            <p:cNvPr id="32" name="Gerade Verbindung mit Pfeil 31"/>
            <p:cNvCxnSpPr/>
            <p:nvPr/>
          </p:nvCxnSpPr>
          <p:spPr>
            <a:xfrm flipV="1">
              <a:off x="2266471" y="3140968"/>
              <a:ext cx="504056" cy="792088"/>
            </a:xfrm>
            <a:prstGeom prst="straightConnector1">
              <a:avLst/>
            </a:prstGeom>
            <a:ln w="38100" cmpd="sng">
              <a:solidFill>
                <a:srgbClr val="FF0000"/>
              </a:solidFill>
              <a:prstDash val="dash"/>
              <a:tailEnd type="arrow"/>
            </a:ln>
          </p:spPr>
          <p:style>
            <a:lnRef idx="2">
              <a:schemeClr val="accent1"/>
            </a:lnRef>
            <a:fillRef idx="0">
              <a:schemeClr val="accent1"/>
            </a:fillRef>
            <a:effectRef idx="1">
              <a:schemeClr val="accent1"/>
            </a:effectRef>
            <a:fontRef idx="minor">
              <a:schemeClr val="tx1"/>
            </a:fontRef>
          </p:style>
        </p:cxnSp>
      </p:grpSp>
      <p:grpSp>
        <p:nvGrpSpPr>
          <p:cNvPr id="36" name="Gruppierung 35"/>
          <p:cNvGrpSpPr/>
          <p:nvPr/>
        </p:nvGrpSpPr>
        <p:grpSpPr>
          <a:xfrm>
            <a:off x="5401337" y="548680"/>
            <a:ext cx="3491143" cy="4965235"/>
            <a:chOff x="5401337" y="548680"/>
            <a:chExt cx="3491143" cy="4965235"/>
          </a:xfrm>
        </p:grpSpPr>
        <p:grpSp>
          <p:nvGrpSpPr>
            <p:cNvPr id="34" name="Gruppierung 33"/>
            <p:cNvGrpSpPr/>
            <p:nvPr/>
          </p:nvGrpSpPr>
          <p:grpSpPr>
            <a:xfrm>
              <a:off x="5401337" y="548680"/>
              <a:ext cx="3029262" cy="4965235"/>
              <a:chOff x="5401337" y="548680"/>
              <a:chExt cx="3029262" cy="4965235"/>
            </a:xfrm>
          </p:grpSpPr>
          <p:grpSp>
            <p:nvGrpSpPr>
              <p:cNvPr id="11" name="Gruppierung 10"/>
              <p:cNvGrpSpPr/>
              <p:nvPr/>
            </p:nvGrpSpPr>
            <p:grpSpPr>
              <a:xfrm>
                <a:off x="5401337" y="548680"/>
                <a:ext cx="2363728" cy="4965235"/>
                <a:chOff x="5401337" y="548680"/>
                <a:chExt cx="2363728" cy="4965235"/>
              </a:xfrm>
            </p:grpSpPr>
            <p:sp>
              <p:nvSpPr>
                <p:cNvPr id="15" name="Bogen 14"/>
                <p:cNvSpPr/>
                <p:nvPr/>
              </p:nvSpPr>
              <p:spPr>
                <a:xfrm rot="8015525">
                  <a:off x="5473345" y="476672"/>
                  <a:ext cx="2016224" cy="2160240"/>
                </a:xfrm>
                <a:prstGeom prst="arc">
                  <a:avLst/>
                </a:prstGeom>
                <a:ln w="57150" cmpd="sng">
                  <a:solidFill>
                    <a:schemeClr val="tx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latin typeface="Arial"/>
                  </a:endParaRPr>
                </a:p>
              </p:txBody>
            </p:sp>
            <p:sp>
              <p:nvSpPr>
                <p:cNvPr id="16" name="Bogen 15"/>
                <p:cNvSpPr/>
                <p:nvPr/>
              </p:nvSpPr>
              <p:spPr>
                <a:xfrm rot="18711387">
                  <a:off x="5619615" y="3425683"/>
                  <a:ext cx="2016224" cy="2160240"/>
                </a:xfrm>
                <a:prstGeom prst="arc">
                  <a:avLst/>
                </a:prstGeom>
                <a:ln w="57150" cmpd="sng">
                  <a:solidFill>
                    <a:schemeClr val="tx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latin typeface="Arial"/>
                  </a:endParaRPr>
                </a:p>
              </p:txBody>
            </p:sp>
            <p:cxnSp>
              <p:nvCxnSpPr>
                <p:cNvPr id="17" name="Gerade Verbindung mit Pfeil 16"/>
                <p:cNvCxnSpPr/>
                <p:nvPr/>
              </p:nvCxnSpPr>
              <p:spPr>
                <a:xfrm>
                  <a:off x="7166778" y="2674174"/>
                  <a:ext cx="0" cy="792088"/>
                </a:xfrm>
                <a:prstGeom prst="straightConnector1">
                  <a:avLst/>
                </a:prstGeom>
                <a:ln w="38100" cmpd="sng">
                  <a:solidFill>
                    <a:srgbClr val="1F497D"/>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8" name="Textfeld 17"/>
                <p:cNvSpPr txBox="1"/>
                <p:nvPr/>
              </p:nvSpPr>
              <p:spPr>
                <a:xfrm>
                  <a:off x="7310794" y="2890198"/>
                  <a:ext cx="454271" cy="369332"/>
                </a:xfrm>
                <a:prstGeom prst="rect">
                  <a:avLst/>
                </a:prstGeom>
                <a:noFill/>
              </p:spPr>
              <p:txBody>
                <a:bodyPr wrap="none" rtlCol="0">
                  <a:spAutoFit/>
                </a:bodyPr>
                <a:lstStyle/>
                <a:p>
                  <a:r>
                    <a:rPr lang="de-DE">
                      <a:latin typeface="Arial"/>
                      <a:cs typeface="Arial"/>
                    </a:rPr>
                    <a:t>2</a:t>
                  </a:r>
                  <a:r>
                    <a:rPr lang="de-DE">
                      <a:latin typeface="Symbol" charset="2"/>
                      <a:cs typeface="Symbol" charset="2"/>
                    </a:rPr>
                    <a:t>D</a:t>
                  </a:r>
                </a:p>
              </p:txBody>
            </p:sp>
            <p:cxnSp>
              <p:nvCxnSpPr>
                <p:cNvPr id="19" name="Gerade Verbindung mit Pfeil 18"/>
                <p:cNvCxnSpPr/>
                <p:nvPr/>
              </p:nvCxnSpPr>
              <p:spPr>
                <a:xfrm>
                  <a:off x="6230674" y="2674174"/>
                  <a:ext cx="0" cy="396000"/>
                </a:xfrm>
                <a:prstGeom prst="straightConnector1">
                  <a:avLst/>
                </a:prstGeom>
                <a:ln w="38100" cmpd="sng">
                  <a:solidFill>
                    <a:srgbClr val="1F497D"/>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0" name="Gerade Verbindung mit Pfeil 19"/>
                <p:cNvCxnSpPr/>
                <p:nvPr/>
              </p:nvCxnSpPr>
              <p:spPr>
                <a:xfrm>
                  <a:off x="6230674" y="3034214"/>
                  <a:ext cx="0" cy="396000"/>
                </a:xfrm>
                <a:prstGeom prst="straightConnector1">
                  <a:avLst/>
                </a:prstGeom>
                <a:ln w="38100" cmpd="sng">
                  <a:solidFill>
                    <a:srgbClr val="1F497D"/>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1" name="Textfeld 20"/>
                <p:cNvSpPr txBox="1"/>
                <p:nvPr/>
              </p:nvSpPr>
              <p:spPr>
                <a:xfrm>
                  <a:off x="5510594" y="2674174"/>
                  <a:ext cx="361961" cy="369332"/>
                </a:xfrm>
                <a:prstGeom prst="rect">
                  <a:avLst/>
                </a:prstGeom>
                <a:noFill/>
              </p:spPr>
              <p:txBody>
                <a:bodyPr wrap="none" rtlCol="0">
                  <a:spAutoFit/>
                </a:bodyPr>
                <a:lstStyle/>
                <a:p>
                  <a:r>
                    <a:rPr lang="de-DE">
                      <a:latin typeface="Symbol" charset="2"/>
                      <a:cs typeface="Symbol" charset="2"/>
                    </a:rPr>
                    <a:t>W</a:t>
                  </a:r>
                </a:p>
              </p:txBody>
            </p:sp>
            <p:sp>
              <p:nvSpPr>
                <p:cNvPr id="22" name="Textfeld 21"/>
                <p:cNvSpPr txBox="1"/>
                <p:nvPr/>
              </p:nvSpPr>
              <p:spPr>
                <a:xfrm>
                  <a:off x="5510594" y="3034214"/>
                  <a:ext cx="361961" cy="369332"/>
                </a:xfrm>
                <a:prstGeom prst="rect">
                  <a:avLst/>
                </a:prstGeom>
                <a:noFill/>
              </p:spPr>
              <p:txBody>
                <a:bodyPr wrap="none" rtlCol="0">
                  <a:spAutoFit/>
                </a:bodyPr>
                <a:lstStyle/>
                <a:p>
                  <a:r>
                    <a:rPr lang="de-DE">
                      <a:latin typeface="Symbol" charset="2"/>
                      <a:cs typeface="Symbol" charset="2"/>
                    </a:rPr>
                    <a:t>W</a:t>
                  </a:r>
                </a:p>
              </p:txBody>
            </p:sp>
          </p:grpSp>
          <p:sp>
            <p:nvSpPr>
              <p:cNvPr id="23" name="Textfeld 22"/>
              <p:cNvSpPr txBox="1"/>
              <p:nvPr/>
            </p:nvSpPr>
            <p:spPr>
              <a:xfrm>
                <a:off x="5508104" y="1089998"/>
                <a:ext cx="2922495" cy="830997"/>
              </a:xfrm>
              <a:prstGeom prst="rect">
                <a:avLst/>
              </a:prstGeom>
              <a:noFill/>
            </p:spPr>
            <p:txBody>
              <a:bodyPr wrap="none" rtlCol="0">
                <a:spAutoFit/>
              </a:bodyPr>
              <a:lstStyle/>
              <a:p>
                <a:r>
                  <a:rPr lang="de-DE" sz="2400">
                    <a:latin typeface="Arial"/>
                  </a:rPr>
                  <a:t>SC ~ A</a:t>
                </a:r>
                <a:r>
                  <a:rPr lang="de-DE" sz="2400" baseline="30000">
                    <a:latin typeface="Arial"/>
                  </a:rPr>
                  <a:t>2</a:t>
                </a:r>
              </a:p>
              <a:p>
                <a:r>
                  <a:rPr lang="de-DE" sz="2400">
                    <a:latin typeface="Arial"/>
                  </a:rPr>
                  <a:t>2-photon resonance</a:t>
                </a:r>
              </a:p>
            </p:txBody>
          </p:sp>
        </p:grpSp>
        <p:sp>
          <p:nvSpPr>
            <p:cNvPr id="35" name="Rechteck 34"/>
            <p:cNvSpPr/>
            <p:nvPr/>
          </p:nvSpPr>
          <p:spPr>
            <a:xfrm>
              <a:off x="6156176" y="1772816"/>
              <a:ext cx="2736304" cy="523220"/>
            </a:xfrm>
            <a:prstGeom prst="rect">
              <a:avLst/>
            </a:prstGeom>
          </p:spPr>
          <p:txBody>
            <a:bodyPr wrap="square">
              <a:spAutoFit/>
            </a:bodyPr>
            <a:lstStyle/>
            <a:p>
              <a:r>
                <a:rPr lang="de-DE" sz="1400">
                  <a:solidFill>
                    <a:srgbClr val="008000"/>
                  </a:solidFill>
                </a:rPr>
                <a:t>Tsuji&amp;Aoki, PRB 92, 064508 (2015)</a:t>
              </a:r>
            </a:p>
            <a:p>
              <a:r>
                <a:rPr lang="de-DE" sz="1400">
                  <a:solidFill>
                    <a:srgbClr val="008000"/>
                  </a:solidFill>
                </a:rPr>
                <a:t>Cea et al., PRB 93, 180507 (2016)</a:t>
              </a:r>
              <a:endParaRPr lang="de-DE" sz="1400"/>
            </a:p>
          </p:txBody>
        </p:sp>
      </p:grpSp>
    </p:spTree>
    <p:extLst>
      <p:ext uri="{BB962C8B-B14F-4D97-AF65-F5344CB8AC3E}">
        <p14:creationId xmlns:p14="http://schemas.microsoft.com/office/powerpoint/2010/main" val="30023291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smtClean="0"/>
              <a:t>Competing orders</a:t>
            </a:r>
            <a:endParaRPr lang="de-DE" dirty="0"/>
          </a:p>
        </p:txBody>
      </p:sp>
      <p:sp>
        <p:nvSpPr>
          <p:cNvPr id="2" name="Foliennummernplatzhalter 1"/>
          <p:cNvSpPr>
            <a:spLocks noGrp="1"/>
          </p:cNvSpPr>
          <p:nvPr>
            <p:ph type="sldNum" sz="quarter" idx="12"/>
          </p:nvPr>
        </p:nvSpPr>
        <p:spPr/>
        <p:txBody>
          <a:bodyPr/>
          <a:lstStyle/>
          <a:p>
            <a:pPr>
              <a:defRPr/>
            </a:pPr>
            <a:fld id="{116998F7-1993-47F0-8215-3DE1303FD577}" type="slidenum">
              <a:rPr lang="en-US" smtClean="0">
                <a:solidFill>
                  <a:prstClr val="black">
                    <a:tint val="75000"/>
                  </a:prstClr>
                </a:solidFill>
              </a:rPr>
              <a:pPr>
                <a:defRPr/>
              </a:pPr>
              <a:t>34</a:t>
            </a:fld>
            <a:endParaRPr lang="en-US">
              <a:solidFill>
                <a:prstClr val="black">
                  <a:tint val="75000"/>
                </a:prstClr>
              </a:solidFill>
            </a:endParaRPr>
          </a:p>
        </p:txBody>
      </p:sp>
      <p:sp>
        <p:nvSpPr>
          <p:cNvPr id="4" name="Titel 1"/>
          <p:cNvSpPr txBox="1">
            <a:spLocks/>
          </p:cNvSpPr>
          <p:nvPr/>
        </p:nvSpPr>
        <p:spPr>
          <a:xfrm>
            <a:off x="381821" y="44624"/>
            <a:ext cx="7762155" cy="905721"/>
          </a:xfrm>
          <a:prstGeom prst="rect">
            <a:avLst/>
          </a:prstGeom>
        </p:spPr>
        <p:txBody>
          <a:bodyPr>
            <a:normAutofit/>
          </a:bodyPr>
          <a:lstStyle>
            <a:lvl1pPr algn="l" defTabSz="914400" rtl="0" eaLnBrk="1" latinLnBrk="0" hangingPunct="1">
              <a:spcBef>
                <a:spcPct val="0"/>
              </a:spcBef>
              <a:buNone/>
              <a:defRPr sz="3200" kern="1200">
                <a:solidFill>
                  <a:schemeClr val="tx1"/>
                </a:solidFill>
                <a:latin typeface="Arial" pitchFamily="34" charset="0"/>
                <a:ea typeface="+mj-ea"/>
                <a:cs typeface="Arial" pitchFamily="34" charset="0"/>
              </a:defRPr>
            </a:lvl1pPr>
          </a:lstStyle>
          <a:p>
            <a:endParaRPr lang="de-DE" dirty="0"/>
          </a:p>
        </p:txBody>
      </p:sp>
      <p:sp>
        <p:nvSpPr>
          <p:cNvPr id="6" name="Textfeld 5"/>
          <p:cNvSpPr txBox="1"/>
          <p:nvPr/>
        </p:nvSpPr>
        <p:spPr>
          <a:xfrm>
            <a:off x="323529" y="1340768"/>
            <a:ext cx="5256583" cy="3046988"/>
          </a:xfrm>
          <a:prstGeom prst="rect">
            <a:avLst/>
          </a:prstGeom>
          <a:noFill/>
        </p:spPr>
        <p:txBody>
          <a:bodyPr wrap="square" rtlCol="0">
            <a:spAutoFit/>
          </a:bodyPr>
          <a:lstStyle/>
          <a:p>
            <a:r>
              <a:rPr lang="de-DE" sz="2400">
                <a:solidFill>
                  <a:srgbClr val="000000"/>
                </a:solidFill>
                <a:latin typeface="Arial"/>
              </a:rPr>
              <a:t>- attractive -U Hubbard model</a:t>
            </a:r>
          </a:p>
          <a:p>
            <a:r>
              <a:rPr lang="de-DE" sz="2400">
                <a:solidFill>
                  <a:srgbClr val="000000"/>
                </a:solidFill>
                <a:latin typeface="Arial"/>
              </a:rPr>
              <a:t>- degeneracy of SC and CDW at perfect nesting</a:t>
            </a:r>
          </a:p>
          <a:p>
            <a:r>
              <a:rPr lang="de-DE" sz="2400">
                <a:solidFill>
                  <a:srgbClr val="000000"/>
                </a:solidFill>
                <a:latin typeface="Arial"/>
              </a:rPr>
              <a:t>- SO(4) symmetry (SC, CDW, eta pairing)</a:t>
            </a:r>
          </a:p>
          <a:p>
            <a:endParaRPr lang="de-DE" sz="2400">
              <a:solidFill>
                <a:srgbClr val="000000"/>
              </a:solidFill>
              <a:latin typeface="Arial"/>
            </a:endParaRPr>
          </a:p>
          <a:p>
            <a:endParaRPr lang="de-DE" sz="2400">
              <a:solidFill>
                <a:srgbClr val="000000"/>
              </a:solidFill>
              <a:latin typeface="Arial"/>
            </a:endParaRPr>
          </a:p>
          <a:p>
            <a:r>
              <a:rPr lang="de-DE" sz="2400">
                <a:solidFill>
                  <a:srgbClr val="000000"/>
                </a:solidFill>
                <a:latin typeface="Arial"/>
              </a:rPr>
              <a:t> </a:t>
            </a:r>
          </a:p>
        </p:txBody>
      </p:sp>
      <p:grpSp>
        <p:nvGrpSpPr>
          <p:cNvPr id="19" name="Gruppierung 18"/>
          <p:cNvGrpSpPr/>
          <p:nvPr/>
        </p:nvGrpSpPr>
        <p:grpSpPr>
          <a:xfrm>
            <a:off x="179512" y="3429000"/>
            <a:ext cx="8676828" cy="2520280"/>
            <a:chOff x="179512" y="3429000"/>
            <a:chExt cx="8676828" cy="2520280"/>
          </a:xfrm>
        </p:grpSpPr>
        <p:pic>
          <p:nvPicPr>
            <p:cNvPr id="3" name="Bild 2"/>
            <p:cNvPicPr>
              <a:picLocks noChangeAspect="1"/>
            </p:cNvPicPr>
            <p:nvPr/>
          </p:nvPicPr>
          <p:blipFill>
            <a:blip r:embed="rId2"/>
            <a:stretch>
              <a:fillRect/>
            </a:stretch>
          </p:blipFill>
          <p:spPr>
            <a:xfrm>
              <a:off x="179512" y="3429000"/>
              <a:ext cx="4680520" cy="580458"/>
            </a:xfrm>
            <a:prstGeom prst="rect">
              <a:avLst/>
            </a:prstGeom>
          </p:spPr>
        </p:pic>
        <p:pic>
          <p:nvPicPr>
            <p:cNvPr id="7" name="Bild 6"/>
            <p:cNvPicPr>
              <a:picLocks noChangeAspect="1"/>
            </p:cNvPicPr>
            <p:nvPr/>
          </p:nvPicPr>
          <p:blipFill>
            <a:blip r:embed="rId3"/>
            <a:stretch>
              <a:fillRect/>
            </a:stretch>
          </p:blipFill>
          <p:spPr>
            <a:xfrm>
              <a:off x="4932040" y="3561680"/>
              <a:ext cx="3924300" cy="2387600"/>
            </a:xfrm>
            <a:prstGeom prst="rect">
              <a:avLst/>
            </a:prstGeom>
          </p:spPr>
        </p:pic>
        <p:pic>
          <p:nvPicPr>
            <p:cNvPr id="8" name="Bild 7"/>
            <p:cNvPicPr>
              <a:picLocks noChangeAspect="1"/>
            </p:cNvPicPr>
            <p:nvPr/>
          </p:nvPicPr>
          <p:blipFill>
            <a:blip r:embed="rId4"/>
            <a:stretch>
              <a:fillRect/>
            </a:stretch>
          </p:blipFill>
          <p:spPr>
            <a:xfrm>
              <a:off x="3131840" y="4293096"/>
              <a:ext cx="1165110" cy="1562306"/>
            </a:xfrm>
            <a:prstGeom prst="rect">
              <a:avLst/>
            </a:prstGeom>
          </p:spPr>
        </p:pic>
        <p:pic>
          <p:nvPicPr>
            <p:cNvPr id="9" name="Bild 8"/>
            <p:cNvPicPr>
              <a:picLocks noChangeAspect="1"/>
            </p:cNvPicPr>
            <p:nvPr/>
          </p:nvPicPr>
          <p:blipFill rotWithShape="1">
            <a:blip r:embed="rId5"/>
            <a:srcRect l="24118" t="33481" r="30105" b="24401"/>
            <a:stretch/>
          </p:blipFill>
          <p:spPr>
            <a:xfrm>
              <a:off x="1475656" y="4293096"/>
              <a:ext cx="1220762" cy="1574296"/>
            </a:xfrm>
            <a:prstGeom prst="rect">
              <a:avLst/>
            </a:prstGeom>
          </p:spPr>
        </p:pic>
        <p:sp>
          <p:nvSpPr>
            <p:cNvPr id="10" name="Textfeld 9"/>
            <p:cNvSpPr txBox="1"/>
            <p:nvPr/>
          </p:nvSpPr>
          <p:spPr>
            <a:xfrm>
              <a:off x="395536" y="5085184"/>
              <a:ext cx="2160240" cy="646331"/>
            </a:xfrm>
            <a:prstGeom prst="rect">
              <a:avLst/>
            </a:prstGeom>
            <a:noFill/>
          </p:spPr>
          <p:txBody>
            <a:bodyPr wrap="square" rtlCol="0">
              <a:spAutoFit/>
            </a:bodyPr>
            <a:lstStyle/>
            <a:p>
              <a:r>
                <a:rPr lang="de-DE"/>
                <a:t>C. N. Yang</a:t>
              </a:r>
            </a:p>
            <a:p>
              <a:endParaRPr lang="de-DE"/>
            </a:p>
          </p:txBody>
        </p:sp>
        <p:sp>
          <p:nvSpPr>
            <p:cNvPr id="11" name="Textfeld 10"/>
            <p:cNvSpPr txBox="1"/>
            <p:nvPr/>
          </p:nvSpPr>
          <p:spPr>
            <a:xfrm>
              <a:off x="4427984" y="5025950"/>
              <a:ext cx="2160240" cy="369332"/>
            </a:xfrm>
            <a:prstGeom prst="rect">
              <a:avLst/>
            </a:prstGeom>
            <a:noFill/>
          </p:spPr>
          <p:txBody>
            <a:bodyPr wrap="square" rtlCol="0">
              <a:spAutoFit/>
            </a:bodyPr>
            <a:lstStyle/>
            <a:p>
              <a:r>
                <a:rPr lang="de-DE"/>
                <a:t>S.-C. Zhang</a:t>
              </a:r>
            </a:p>
          </p:txBody>
        </p:sp>
      </p:grpSp>
      <p:grpSp>
        <p:nvGrpSpPr>
          <p:cNvPr id="12" name="Gruppierung 11"/>
          <p:cNvGrpSpPr/>
          <p:nvPr/>
        </p:nvGrpSpPr>
        <p:grpSpPr>
          <a:xfrm>
            <a:off x="5940152" y="1052736"/>
            <a:ext cx="2449545" cy="2376064"/>
            <a:chOff x="1402375" y="2420888"/>
            <a:chExt cx="2449545" cy="2376064"/>
          </a:xfrm>
        </p:grpSpPr>
        <p:sp>
          <p:nvSpPr>
            <p:cNvPr id="13" name="Oval 12"/>
            <p:cNvSpPr/>
            <p:nvPr/>
          </p:nvSpPr>
          <p:spPr>
            <a:xfrm>
              <a:off x="1402375" y="2996952"/>
              <a:ext cx="1800200" cy="1800000"/>
            </a:xfrm>
            <a:prstGeom prst="ellipse">
              <a:avLst/>
            </a:prstGeom>
            <a:noFill/>
            <a:ln w="38100" cmpd="sng">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latin typeface="Arial"/>
              </a:endParaRPr>
            </a:p>
          </p:txBody>
        </p:sp>
        <p:cxnSp>
          <p:nvCxnSpPr>
            <p:cNvPr id="14" name="Gerade Verbindung mit Pfeil 13"/>
            <p:cNvCxnSpPr>
              <a:endCxn id="13" idx="7"/>
            </p:cNvCxnSpPr>
            <p:nvPr/>
          </p:nvCxnSpPr>
          <p:spPr>
            <a:xfrm flipV="1">
              <a:off x="2266471" y="3260556"/>
              <a:ext cx="672471" cy="672500"/>
            </a:xfrm>
            <a:prstGeom prst="straightConnector1">
              <a:avLst/>
            </a:prstGeom>
            <a:ln w="38100" cmpd="sng">
              <a:solidFill>
                <a:srgbClr val="1F497D"/>
              </a:solidFill>
              <a:tailEnd type="arrow"/>
            </a:ln>
          </p:spPr>
          <p:style>
            <a:lnRef idx="2">
              <a:schemeClr val="accent1"/>
            </a:lnRef>
            <a:fillRef idx="0">
              <a:schemeClr val="accent1"/>
            </a:fillRef>
            <a:effectRef idx="1">
              <a:schemeClr val="accent1"/>
            </a:effectRef>
            <a:fontRef idx="minor">
              <a:schemeClr val="tx1"/>
            </a:fontRef>
          </p:style>
        </p:cxnSp>
        <p:cxnSp>
          <p:nvCxnSpPr>
            <p:cNvPr id="15" name="Gerade Verbindung mit Pfeil 14"/>
            <p:cNvCxnSpPr/>
            <p:nvPr/>
          </p:nvCxnSpPr>
          <p:spPr>
            <a:xfrm flipV="1">
              <a:off x="2266471" y="3908628"/>
              <a:ext cx="1512168" cy="24428"/>
            </a:xfrm>
            <a:prstGeom prst="straightConnector1">
              <a:avLst/>
            </a:prstGeom>
            <a:ln w="38100" cmpd="sng">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6" name="Gerade Verbindung mit Pfeil 15"/>
            <p:cNvCxnSpPr/>
            <p:nvPr/>
          </p:nvCxnSpPr>
          <p:spPr>
            <a:xfrm flipV="1">
              <a:off x="2266471" y="2420888"/>
              <a:ext cx="0" cy="1536596"/>
            </a:xfrm>
            <a:prstGeom prst="straightConnector1">
              <a:avLst/>
            </a:prstGeom>
            <a:ln w="38100" cmpd="sng">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17" name="Textfeld 16"/>
            <p:cNvSpPr txBox="1"/>
            <p:nvPr/>
          </p:nvSpPr>
          <p:spPr>
            <a:xfrm>
              <a:off x="3346591" y="4005064"/>
              <a:ext cx="505329" cy="369332"/>
            </a:xfrm>
            <a:prstGeom prst="rect">
              <a:avLst/>
            </a:prstGeom>
            <a:noFill/>
          </p:spPr>
          <p:txBody>
            <a:bodyPr wrap="none" rtlCol="0">
              <a:spAutoFit/>
            </a:bodyPr>
            <a:lstStyle/>
            <a:p>
              <a:r>
                <a:rPr lang="de-DE"/>
                <a:t>SC</a:t>
              </a:r>
            </a:p>
          </p:txBody>
        </p:sp>
        <p:sp>
          <p:nvSpPr>
            <p:cNvPr id="18" name="Textfeld 17"/>
            <p:cNvSpPr txBox="1"/>
            <p:nvPr/>
          </p:nvSpPr>
          <p:spPr>
            <a:xfrm>
              <a:off x="1474383" y="2492896"/>
              <a:ext cx="736099" cy="369332"/>
            </a:xfrm>
            <a:prstGeom prst="rect">
              <a:avLst/>
            </a:prstGeom>
            <a:noFill/>
          </p:spPr>
          <p:txBody>
            <a:bodyPr wrap="none" rtlCol="0">
              <a:spAutoFit/>
            </a:bodyPr>
            <a:lstStyle/>
            <a:p>
              <a:r>
                <a:rPr lang="de-DE"/>
                <a:t>CDW</a:t>
              </a:r>
            </a:p>
          </p:txBody>
        </p:sp>
      </p:grpSp>
    </p:spTree>
    <p:extLst>
      <p:ext uri="{BB962C8B-B14F-4D97-AF65-F5344CB8AC3E}">
        <p14:creationId xmlns:p14="http://schemas.microsoft.com/office/powerpoint/2010/main" val="35769302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smtClean="0"/>
              <a:t>Minimal Model</a:t>
            </a:r>
            <a:endParaRPr lang="de-DE" dirty="0"/>
          </a:p>
        </p:txBody>
      </p:sp>
      <p:sp>
        <p:nvSpPr>
          <p:cNvPr id="2" name="Foliennummernplatzhalter 1"/>
          <p:cNvSpPr>
            <a:spLocks noGrp="1"/>
          </p:cNvSpPr>
          <p:nvPr>
            <p:ph type="sldNum" sz="quarter" idx="12"/>
          </p:nvPr>
        </p:nvSpPr>
        <p:spPr/>
        <p:txBody>
          <a:bodyPr/>
          <a:lstStyle/>
          <a:p>
            <a:pPr>
              <a:defRPr/>
            </a:pPr>
            <a:fld id="{116998F7-1993-47F0-8215-3DE1303FD577}" type="slidenum">
              <a:rPr lang="en-US" smtClean="0">
                <a:solidFill>
                  <a:prstClr val="black">
                    <a:tint val="75000"/>
                  </a:prstClr>
                </a:solidFill>
              </a:rPr>
              <a:pPr>
                <a:defRPr/>
              </a:pPr>
              <a:t>35</a:t>
            </a:fld>
            <a:endParaRPr lang="en-US">
              <a:solidFill>
                <a:prstClr val="black">
                  <a:tint val="75000"/>
                </a:prstClr>
              </a:solidFill>
            </a:endParaRPr>
          </a:p>
        </p:txBody>
      </p:sp>
      <p:sp>
        <p:nvSpPr>
          <p:cNvPr id="4" name="Titel 1"/>
          <p:cNvSpPr txBox="1">
            <a:spLocks/>
          </p:cNvSpPr>
          <p:nvPr/>
        </p:nvSpPr>
        <p:spPr>
          <a:xfrm>
            <a:off x="381821" y="44624"/>
            <a:ext cx="7762155" cy="905721"/>
          </a:xfrm>
          <a:prstGeom prst="rect">
            <a:avLst/>
          </a:prstGeom>
        </p:spPr>
        <p:txBody>
          <a:bodyPr>
            <a:normAutofit/>
          </a:bodyPr>
          <a:lstStyle>
            <a:lvl1pPr algn="l" defTabSz="914400" rtl="0" eaLnBrk="1" latinLnBrk="0" hangingPunct="1">
              <a:spcBef>
                <a:spcPct val="0"/>
              </a:spcBef>
              <a:buNone/>
              <a:defRPr sz="3200" kern="1200">
                <a:solidFill>
                  <a:schemeClr val="tx1"/>
                </a:solidFill>
                <a:latin typeface="Arial" pitchFamily="34" charset="0"/>
                <a:ea typeface="+mj-ea"/>
                <a:cs typeface="Arial" pitchFamily="34" charset="0"/>
              </a:defRPr>
            </a:lvl1pPr>
          </a:lstStyle>
          <a:p>
            <a:endParaRPr lang="de-DE" dirty="0"/>
          </a:p>
        </p:txBody>
      </p:sp>
      <p:pic>
        <p:nvPicPr>
          <p:cNvPr id="3" name="Bild 2"/>
          <p:cNvPicPr>
            <a:picLocks noChangeAspect="1"/>
          </p:cNvPicPr>
          <p:nvPr/>
        </p:nvPicPr>
        <p:blipFill>
          <a:blip r:embed="rId2"/>
          <a:stretch>
            <a:fillRect/>
          </a:stretch>
        </p:blipFill>
        <p:spPr>
          <a:xfrm>
            <a:off x="2123728" y="1412776"/>
            <a:ext cx="4965700" cy="1193800"/>
          </a:xfrm>
          <a:prstGeom prst="rect">
            <a:avLst/>
          </a:prstGeom>
        </p:spPr>
      </p:pic>
      <p:pic>
        <p:nvPicPr>
          <p:cNvPr id="7" name="Bild 6"/>
          <p:cNvPicPr>
            <a:picLocks noChangeAspect="1"/>
          </p:cNvPicPr>
          <p:nvPr/>
        </p:nvPicPr>
        <p:blipFill>
          <a:blip r:embed="rId3"/>
          <a:stretch>
            <a:fillRect/>
          </a:stretch>
        </p:blipFill>
        <p:spPr>
          <a:xfrm>
            <a:off x="4283968" y="3501008"/>
            <a:ext cx="4481022" cy="1872208"/>
          </a:xfrm>
          <a:prstGeom prst="rect">
            <a:avLst/>
          </a:prstGeom>
        </p:spPr>
      </p:pic>
      <p:pic>
        <p:nvPicPr>
          <p:cNvPr id="8" name="Bild 7"/>
          <p:cNvPicPr>
            <a:picLocks noChangeAspect="1"/>
          </p:cNvPicPr>
          <p:nvPr/>
        </p:nvPicPr>
        <p:blipFill>
          <a:blip r:embed="rId4"/>
          <a:stretch>
            <a:fillRect/>
          </a:stretch>
        </p:blipFill>
        <p:spPr>
          <a:xfrm>
            <a:off x="1547664" y="3429000"/>
            <a:ext cx="2448272" cy="2173332"/>
          </a:xfrm>
          <a:prstGeom prst="rect">
            <a:avLst/>
          </a:prstGeom>
        </p:spPr>
      </p:pic>
      <p:sp>
        <p:nvSpPr>
          <p:cNvPr id="9" name="Textfeld 8"/>
          <p:cNvSpPr txBox="1"/>
          <p:nvPr/>
        </p:nvSpPr>
        <p:spPr>
          <a:xfrm>
            <a:off x="1403648" y="2780928"/>
            <a:ext cx="7127522" cy="461665"/>
          </a:xfrm>
          <a:prstGeom prst="rect">
            <a:avLst/>
          </a:prstGeom>
          <a:noFill/>
        </p:spPr>
        <p:txBody>
          <a:bodyPr wrap="none" rtlCol="0">
            <a:spAutoFit/>
          </a:bodyPr>
          <a:lstStyle/>
          <a:p>
            <a:r>
              <a:rPr lang="de-DE" sz="2400"/>
              <a:t>2D square lattice + attractive U + mean-field decoupling</a:t>
            </a:r>
          </a:p>
        </p:txBody>
      </p:sp>
    </p:spTree>
    <p:extLst>
      <p:ext uri="{BB962C8B-B14F-4D97-AF65-F5344CB8AC3E}">
        <p14:creationId xmlns:p14="http://schemas.microsoft.com/office/powerpoint/2010/main" val="3259916530"/>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smtClean="0"/>
              <a:t>Mean-field equations</a:t>
            </a:r>
            <a:endParaRPr lang="de-DE" dirty="0"/>
          </a:p>
        </p:txBody>
      </p:sp>
      <p:sp>
        <p:nvSpPr>
          <p:cNvPr id="2" name="Foliennummernplatzhalter 1"/>
          <p:cNvSpPr>
            <a:spLocks noGrp="1"/>
          </p:cNvSpPr>
          <p:nvPr>
            <p:ph type="sldNum" sz="quarter" idx="12"/>
          </p:nvPr>
        </p:nvSpPr>
        <p:spPr/>
        <p:txBody>
          <a:bodyPr/>
          <a:lstStyle/>
          <a:p>
            <a:pPr>
              <a:defRPr/>
            </a:pPr>
            <a:fld id="{116998F7-1993-47F0-8215-3DE1303FD577}" type="slidenum">
              <a:rPr lang="en-US" smtClean="0">
                <a:solidFill>
                  <a:prstClr val="black">
                    <a:tint val="75000"/>
                  </a:prstClr>
                </a:solidFill>
              </a:rPr>
              <a:pPr>
                <a:defRPr/>
              </a:pPr>
              <a:t>36</a:t>
            </a:fld>
            <a:endParaRPr lang="en-US">
              <a:solidFill>
                <a:prstClr val="black">
                  <a:tint val="75000"/>
                </a:prstClr>
              </a:solidFill>
            </a:endParaRPr>
          </a:p>
        </p:txBody>
      </p:sp>
      <p:sp>
        <p:nvSpPr>
          <p:cNvPr id="4" name="Titel 1"/>
          <p:cNvSpPr txBox="1">
            <a:spLocks/>
          </p:cNvSpPr>
          <p:nvPr/>
        </p:nvSpPr>
        <p:spPr>
          <a:xfrm>
            <a:off x="381821" y="44624"/>
            <a:ext cx="7762155" cy="905721"/>
          </a:xfrm>
          <a:prstGeom prst="rect">
            <a:avLst/>
          </a:prstGeom>
        </p:spPr>
        <p:txBody>
          <a:bodyPr>
            <a:normAutofit/>
          </a:bodyPr>
          <a:lstStyle>
            <a:lvl1pPr algn="l" defTabSz="914400" rtl="0" eaLnBrk="1" latinLnBrk="0" hangingPunct="1">
              <a:spcBef>
                <a:spcPct val="0"/>
              </a:spcBef>
              <a:buNone/>
              <a:defRPr sz="3200" kern="1200">
                <a:solidFill>
                  <a:schemeClr val="tx1"/>
                </a:solidFill>
                <a:latin typeface="Arial" pitchFamily="34" charset="0"/>
                <a:ea typeface="+mj-ea"/>
                <a:cs typeface="Arial" pitchFamily="34" charset="0"/>
              </a:defRPr>
            </a:lvl1pPr>
          </a:lstStyle>
          <a:p>
            <a:endParaRPr lang="de-DE" dirty="0"/>
          </a:p>
        </p:txBody>
      </p:sp>
      <p:pic>
        <p:nvPicPr>
          <p:cNvPr id="8" name="Bild 7"/>
          <p:cNvPicPr>
            <a:picLocks noChangeAspect="1"/>
          </p:cNvPicPr>
          <p:nvPr/>
        </p:nvPicPr>
        <p:blipFill>
          <a:blip r:embed="rId2"/>
          <a:stretch>
            <a:fillRect/>
          </a:stretch>
        </p:blipFill>
        <p:spPr>
          <a:xfrm>
            <a:off x="0" y="2060848"/>
            <a:ext cx="9144000" cy="1424609"/>
          </a:xfrm>
          <a:prstGeom prst="rect">
            <a:avLst/>
          </a:prstGeom>
        </p:spPr>
      </p:pic>
      <p:sp>
        <p:nvSpPr>
          <p:cNvPr id="9" name="Textfeld 8"/>
          <p:cNvSpPr txBox="1"/>
          <p:nvPr/>
        </p:nvSpPr>
        <p:spPr>
          <a:xfrm>
            <a:off x="539552" y="3861048"/>
            <a:ext cx="7632848" cy="1938992"/>
          </a:xfrm>
          <a:prstGeom prst="rect">
            <a:avLst/>
          </a:prstGeom>
          <a:noFill/>
        </p:spPr>
        <p:txBody>
          <a:bodyPr wrap="square" rtlCol="0">
            <a:spAutoFit/>
          </a:bodyPr>
          <a:lstStyle/>
          <a:p>
            <a:r>
              <a:rPr lang="de-DE" sz="2400">
                <a:latin typeface="Arial"/>
                <a:cs typeface="Arial"/>
              </a:rPr>
              <a:t>nonlinear equations:</a:t>
            </a:r>
          </a:p>
          <a:p>
            <a:r>
              <a:rPr lang="de-DE" sz="2400">
                <a:latin typeface="Arial"/>
                <a:cs typeface="Arial"/>
              </a:rPr>
              <a:t>self-consistency in real time</a:t>
            </a:r>
          </a:p>
          <a:p>
            <a:endParaRPr lang="de-DE" sz="2400">
              <a:latin typeface="Arial"/>
              <a:cs typeface="Arial"/>
            </a:endParaRPr>
          </a:p>
          <a:p>
            <a:endParaRPr lang="de-DE" sz="2400">
              <a:latin typeface="Arial"/>
              <a:cs typeface="Arial"/>
            </a:endParaRPr>
          </a:p>
          <a:p>
            <a:r>
              <a:rPr lang="de-DE" sz="2400">
                <a:latin typeface="Arial"/>
                <a:cs typeface="Arial"/>
              </a:rPr>
              <a:t> </a:t>
            </a:r>
          </a:p>
        </p:txBody>
      </p:sp>
      <p:pic>
        <p:nvPicPr>
          <p:cNvPr id="10" name="Bild 9"/>
          <p:cNvPicPr>
            <a:picLocks noChangeAspect="1"/>
          </p:cNvPicPr>
          <p:nvPr/>
        </p:nvPicPr>
        <p:blipFill>
          <a:blip r:embed="rId3"/>
          <a:stretch>
            <a:fillRect/>
          </a:stretch>
        </p:blipFill>
        <p:spPr>
          <a:xfrm>
            <a:off x="5940152" y="3861048"/>
            <a:ext cx="2232248" cy="1981567"/>
          </a:xfrm>
          <a:prstGeom prst="rect">
            <a:avLst/>
          </a:prstGeom>
        </p:spPr>
      </p:pic>
      <p:sp>
        <p:nvSpPr>
          <p:cNvPr id="6" name="Textfeld 5"/>
          <p:cNvSpPr txBox="1"/>
          <p:nvPr/>
        </p:nvSpPr>
        <p:spPr>
          <a:xfrm>
            <a:off x="5868144" y="1988840"/>
            <a:ext cx="3123271" cy="369332"/>
          </a:xfrm>
          <a:prstGeom prst="rect">
            <a:avLst/>
          </a:prstGeom>
          <a:noFill/>
        </p:spPr>
        <p:txBody>
          <a:bodyPr wrap="none" rtlCol="0">
            <a:spAutoFit/>
          </a:bodyPr>
          <a:lstStyle/>
          <a:p>
            <a:r>
              <a:rPr lang="de-DE">
                <a:solidFill>
                  <a:srgbClr val="FF0000"/>
                </a:solidFill>
              </a:rPr>
              <a:t>eta pairing provides coupling</a:t>
            </a:r>
          </a:p>
        </p:txBody>
      </p:sp>
      <p:sp>
        <p:nvSpPr>
          <p:cNvPr id="11" name="Textfeld 10"/>
          <p:cNvSpPr txBox="1"/>
          <p:nvPr/>
        </p:nvSpPr>
        <p:spPr>
          <a:xfrm>
            <a:off x="395536" y="1412776"/>
            <a:ext cx="7632848" cy="461665"/>
          </a:xfrm>
          <a:prstGeom prst="rect">
            <a:avLst/>
          </a:prstGeom>
          <a:noFill/>
        </p:spPr>
        <p:txBody>
          <a:bodyPr wrap="square" rtlCol="0">
            <a:spAutoFit/>
          </a:bodyPr>
          <a:lstStyle/>
          <a:p>
            <a:r>
              <a:rPr lang="de-DE" sz="2400">
                <a:latin typeface="Arial"/>
                <a:cs typeface="Arial"/>
              </a:rPr>
              <a:t>Equations of motion for electronic driving: </a:t>
            </a:r>
          </a:p>
        </p:txBody>
      </p:sp>
      <p:sp>
        <p:nvSpPr>
          <p:cNvPr id="3" name="Textfeld 2"/>
          <p:cNvSpPr txBox="1"/>
          <p:nvPr/>
        </p:nvSpPr>
        <p:spPr>
          <a:xfrm>
            <a:off x="539552" y="5373216"/>
            <a:ext cx="4739999" cy="923330"/>
          </a:xfrm>
          <a:prstGeom prst="rect">
            <a:avLst/>
          </a:prstGeom>
          <a:noFill/>
        </p:spPr>
        <p:txBody>
          <a:bodyPr wrap="none" rtlCol="0">
            <a:spAutoFit/>
          </a:bodyPr>
          <a:lstStyle/>
          <a:p>
            <a:r>
              <a:rPr lang="de-DE"/>
              <a:t>Nonequilibrium:</a:t>
            </a:r>
          </a:p>
          <a:p>
            <a:r>
              <a:rPr lang="de-DE"/>
              <a:t>Periodic driving field: A(t) = A</a:t>
            </a:r>
            <a:r>
              <a:rPr lang="de-DE" baseline="-25000"/>
              <a:t>max</a:t>
            </a:r>
            <a:r>
              <a:rPr lang="de-DE"/>
              <a:t> sin(</a:t>
            </a:r>
            <a:r>
              <a:rPr lang="de-DE">
                <a:latin typeface="Symbol" charset="2"/>
                <a:cs typeface="Symbol" charset="2"/>
              </a:rPr>
              <a:t>w</a:t>
            </a:r>
            <a:r>
              <a:rPr lang="de-DE"/>
              <a:t>t) (e</a:t>
            </a:r>
            <a:r>
              <a:rPr lang="de-DE" baseline="-25000"/>
              <a:t>x</a:t>
            </a:r>
            <a:r>
              <a:rPr lang="de-DE"/>
              <a:t> + e</a:t>
            </a:r>
            <a:r>
              <a:rPr lang="de-DE" baseline="-25000"/>
              <a:t>y</a:t>
            </a:r>
            <a:r>
              <a:rPr lang="de-DE"/>
              <a:t>)</a:t>
            </a:r>
          </a:p>
          <a:p>
            <a:r>
              <a:rPr lang="de-DE"/>
              <a:t>A</a:t>
            </a:r>
            <a:r>
              <a:rPr lang="de-DE" baseline="-25000"/>
              <a:t>max</a:t>
            </a:r>
            <a:r>
              <a:rPr lang="de-DE"/>
              <a:t> = 5 x 10</a:t>
            </a:r>
            <a:r>
              <a:rPr lang="de-DE" baseline="30000"/>
              <a:t>-5</a:t>
            </a:r>
            <a:r>
              <a:rPr lang="de-DE"/>
              <a:t>, E</a:t>
            </a:r>
            <a:r>
              <a:rPr lang="de-DE" baseline="-25000"/>
              <a:t>max</a:t>
            </a:r>
            <a:r>
              <a:rPr lang="de-DE"/>
              <a:t> ~ 10-100 V/cm – </a:t>
            </a:r>
            <a:r>
              <a:rPr lang="de-DE">
                <a:solidFill>
                  <a:srgbClr val="FF0000"/>
                </a:solidFill>
              </a:rPr>
              <a:t>weak fields!</a:t>
            </a:r>
            <a:endParaRPr lang="de-DE" baseline="30000">
              <a:solidFill>
                <a:srgbClr val="FF0000"/>
              </a:solidFill>
            </a:endParaRPr>
          </a:p>
        </p:txBody>
      </p:sp>
    </p:spTree>
    <p:extLst>
      <p:ext uri="{BB962C8B-B14F-4D97-AF65-F5344CB8AC3E}">
        <p14:creationId xmlns:p14="http://schemas.microsoft.com/office/powerpoint/2010/main" val="25535223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Gap resonance – coexisting initial state</a:t>
            </a:r>
          </a:p>
        </p:txBody>
      </p:sp>
      <p:sp>
        <p:nvSpPr>
          <p:cNvPr id="4" name="Foliennummernplatzhalter 3"/>
          <p:cNvSpPr>
            <a:spLocks noGrp="1"/>
          </p:cNvSpPr>
          <p:nvPr>
            <p:ph type="sldNum" sz="quarter" idx="12"/>
          </p:nvPr>
        </p:nvSpPr>
        <p:spPr/>
        <p:txBody>
          <a:bodyPr/>
          <a:lstStyle/>
          <a:p>
            <a:pPr>
              <a:defRPr/>
            </a:pPr>
            <a:fld id="{5CD9E709-C55D-414C-A08C-24A8865454BE}" type="slidenum">
              <a:rPr lang="en-US">
                <a:solidFill>
                  <a:prstClr val="black">
                    <a:tint val="75000"/>
                  </a:prstClr>
                </a:solidFill>
              </a:rPr>
              <a:pPr>
                <a:defRPr/>
              </a:pPr>
              <a:t>37</a:t>
            </a:fld>
            <a:endParaRPr lang="en-US">
              <a:solidFill>
                <a:prstClr val="black">
                  <a:tint val="75000"/>
                </a:prstClr>
              </a:solidFill>
            </a:endParaRPr>
          </a:p>
        </p:txBody>
      </p:sp>
      <p:sp>
        <p:nvSpPr>
          <p:cNvPr id="21" name="Textfeld 20"/>
          <p:cNvSpPr txBox="1"/>
          <p:nvPr/>
        </p:nvSpPr>
        <p:spPr>
          <a:xfrm>
            <a:off x="323528" y="1340768"/>
            <a:ext cx="2767404" cy="830997"/>
          </a:xfrm>
          <a:prstGeom prst="rect">
            <a:avLst/>
          </a:prstGeom>
          <a:noFill/>
        </p:spPr>
        <p:txBody>
          <a:bodyPr wrap="none" rtlCol="0">
            <a:spAutoFit/>
          </a:bodyPr>
          <a:lstStyle/>
          <a:p>
            <a:r>
              <a:rPr lang="de-DE" sz="2400"/>
              <a:t>Below resonance:</a:t>
            </a:r>
          </a:p>
          <a:p>
            <a:r>
              <a:rPr lang="de-DE" sz="2400"/>
              <a:t>SC down, CDW up</a:t>
            </a:r>
          </a:p>
        </p:txBody>
      </p:sp>
      <p:grpSp>
        <p:nvGrpSpPr>
          <p:cNvPr id="3" name="Gruppierung 2"/>
          <p:cNvGrpSpPr/>
          <p:nvPr/>
        </p:nvGrpSpPr>
        <p:grpSpPr>
          <a:xfrm>
            <a:off x="1402375" y="2420888"/>
            <a:ext cx="2449545" cy="2376064"/>
            <a:chOff x="1402375" y="2420888"/>
            <a:chExt cx="2449545" cy="2376064"/>
          </a:xfrm>
        </p:grpSpPr>
        <p:sp>
          <p:nvSpPr>
            <p:cNvPr id="5" name="Oval 4"/>
            <p:cNvSpPr/>
            <p:nvPr/>
          </p:nvSpPr>
          <p:spPr>
            <a:xfrm>
              <a:off x="1402375" y="2996952"/>
              <a:ext cx="1800200" cy="1800000"/>
            </a:xfrm>
            <a:prstGeom prst="ellipse">
              <a:avLst/>
            </a:prstGeom>
            <a:noFill/>
            <a:ln w="38100" cmpd="sng">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latin typeface="Arial"/>
              </a:endParaRPr>
            </a:p>
          </p:txBody>
        </p:sp>
        <p:cxnSp>
          <p:nvCxnSpPr>
            <p:cNvPr id="7" name="Gerade Verbindung mit Pfeil 6"/>
            <p:cNvCxnSpPr>
              <a:endCxn id="5" idx="7"/>
            </p:cNvCxnSpPr>
            <p:nvPr/>
          </p:nvCxnSpPr>
          <p:spPr>
            <a:xfrm flipV="1">
              <a:off x="2266471" y="3260556"/>
              <a:ext cx="672471" cy="672500"/>
            </a:xfrm>
            <a:prstGeom prst="straightConnector1">
              <a:avLst/>
            </a:prstGeom>
            <a:ln w="38100" cmpd="sng">
              <a:solidFill>
                <a:srgbClr val="1F497D"/>
              </a:solidFill>
              <a:tailEnd type="arrow"/>
            </a:ln>
          </p:spPr>
          <p:style>
            <a:lnRef idx="2">
              <a:schemeClr val="accent1"/>
            </a:lnRef>
            <a:fillRef idx="0">
              <a:schemeClr val="accent1"/>
            </a:fillRef>
            <a:effectRef idx="1">
              <a:schemeClr val="accent1"/>
            </a:effectRef>
            <a:fontRef idx="minor">
              <a:schemeClr val="tx1"/>
            </a:fontRef>
          </p:style>
        </p:cxnSp>
        <p:cxnSp>
          <p:nvCxnSpPr>
            <p:cNvPr id="10" name="Gerade Verbindung mit Pfeil 9"/>
            <p:cNvCxnSpPr>
              <a:endCxn id="5" idx="1"/>
            </p:cNvCxnSpPr>
            <p:nvPr/>
          </p:nvCxnSpPr>
          <p:spPr>
            <a:xfrm flipH="1" flipV="1">
              <a:off x="1666008" y="3260556"/>
              <a:ext cx="600463" cy="696928"/>
            </a:xfrm>
            <a:prstGeom prst="straightConnector1">
              <a:avLst/>
            </a:prstGeom>
            <a:ln w="38100" cmpd="sng">
              <a:solidFill>
                <a:srgbClr val="FF0000"/>
              </a:solidFill>
              <a:prstDash val="dash"/>
              <a:tailEnd type="arrow"/>
            </a:ln>
          </p:spPr>
          <p:style>
            <a:lnRef idx="2">
              <a:schemeClr val="accent1"/>
            </a:lnRef>
            <a:fillRef idx="0">
              <a:schemeClr val="accent1"/>
            </a:fillRef>
            <a:effectRef idx="1">
              <a:schemeClr val="accent1"/>
            </a:effectRef>
            <a:fontRef idx="minor">
              <a:schemeClr val="tx1"/>
            </a:fontRef>
          </p:style>
        </p:cxnSp>
        <p:cxnSp>
          <p:nvCxnSpPr>
            <p:cNvPr id="12" name="Gerade Verbindung mit Pfeil 11"/>
            <p:cNvCxnSpPr/>
            <p:nvPr/>
          </p:nvCxnSpPr>
          <p:spPr>
            <a:xfrm flipV="1">
              <a:off x="2266471" y="3908628"/>
              <a:ext cx="1512168" cy="24428"/>
            </a:xfrm>
            <a:prstGeom prst="straightConnector1">
              <a:avLst/>
            </a:prstGeom>
            <a:ln w="38100" cmpd="sng">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4" name="Gerade Verbindung mit Pfeil 13"/>
            <p:cNvCxnSpPr/>
            <p:nvPr/>
          </p:nvCxnSpPr>
          <p:spPr>
            <a:xfrm flipV="1">
              <a:off x="2266471" y="2420888"/>
              <a:ext cx="0" cy="1536596"/>
            </a:xfrm>
            <a:prstGeom prst="straightConnector1">
              <a:avLst/>
            </a:prstGeom>
            <a:ln w="38100" cmpd="sng">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16" name="Textfeld 15"/>
            <p:cNvSpPr txBox="1"/>
            <p:nvPr/>
          </p:nvSpPr>
          <p:spPr>
            <a:xfrm>
              <a:off x="3346591" y="4005064"/>
              <a:ext cx="505329" cy="369332"/>
            </a:xfrm>
            <a:prstGeom prst="rect">
              <a:avLst/>
            </a:prstGeom>
            <a:noFill/>
          </p:spPr>
          <p:txBody>
            <a:bodyPr wrap="none" rtlCol="0">
              <a:spAutoFit/>
            </a:bodyPr>
            <a:lstStyle/>
            <a:p>
              <a:r>
                <a:rPr lang="de-DE"/>
                <a:t>SC</a:t>
              </a:r>
            </a:p>
          </p:txBody>
        </p:sp>
        <p:sp>
          <p:nvSpPr>
            <p:cNvPr id="17" name="Textfeld 16"/>
            <p:cNvSpPr txBox="1"/>
            <p:nvPr/>
          </p:nvSpPr>
          <p:spPr>
            <a:xfrm>
              <a:off x="1474383" y="2492896"/>
              <a:ext cx="736099" cy="369332"/>
            </a:xfrm>
            <a:prstGeom prst="rect">
              <a:avLst/>
            </a:prstGeom>
            <a:noFill/>
          </p:spPr>
          <p:txBody>
            <a:bodyPr wrap="none" rtlCol="0">
              <a:spAutoFit/>
            </a:bodyPr>
            <a:lstStyle/>
            <a:p>
              <a:r>
                <a:rPr lang="de-DE"/>
                <a:t>CDW</a:t>
              </a:r>
            </a:p>
          </p:txBody>
        </p:sp>
        <p:cxnSp>
          <p:nvCxnSpPr>
            <p:cNvPr id="22" name="Gerade Verbindung mit Pfeil 21"/>
            <p:cNvCxnSpPr>
              <a:endCxn id="5" idx="0"/>
            </p:cNvCxnSpPr>
            <p:nvPr/>
          </p:nvCxnSpPr>
          <p:spPr>
            <a:xfrm flipV="1">
              <a:off x="2266471" y="2996952"/>
              <a:ext cx="0" cy="936104"/>
            </a:xfrm>
            <a:prstGeom prst="straightConnector1">
              <a:avLst/>
            </a:prstGeom>
            <a:ln w="38100" cmpd="sng">
              <a:solidFill>
                <a:srgbClr val="FF0000"/>
              </a:solidFill>
              <a:prstDash val="dash"/>
              <a:tailEnd type="arrow"/>
            </a:ln>
          </p:spPr>
          <p:style>
            <a:lnRef idx="2">
              <a:schemeClr val="accent1"/>
            </a:lnRef>
            <a:fillRef idx="0">
              <a:schemeClr val="accent1"/>
            </a:fillRef>
            <a:effectRef idx="1">
              <a:schemeClr val="accent1"/>
            </a:effectRef>
            <a:fontRef idx="minor">
              <a:schemeClr val="tx1"/>
            </a:fontRef>
          </p:style>
        </p:cxnSp>
      </p:grpSp>
      <p:pic>
        <p:nvPicPr>
          <p:cNvPr id="8" name="Bild 7" descr="fig_deltas.pdf"/>
          <p:cNvPicPr>
            <a:picLocks noChangeAspect="1"/>
          </p:cNvPicPr>
          <p:nvPr/>
        </p:nvPicPr>
        <p:blipFill rotWithShape="1">
          <a:blip r:embed="rId2">
            <a:extLst>
              <a:ext uri="{28A0092B-C50C-407E-A947-70E740481C1C}">
                <a14:useLocalDpi xmlns:a14="http://schemas.microsoft.com/office/drawing/2010/main" val="0"/>
              </a:ext>
            </a:extLst>
          </a:blip>
          <a:srcRect r="46911"/>
          <a:stretch/>
        </p:blipFill>
        <p:spPr>
          <a:xfrm>
            <a:off x="4499992" y="1052736"/>
            <a:ext cx="3883561" cy="5486400"/>
          </a:xfrm>
          <a:prstGeom prst="rect">
            <a:avLst/>
          </a:prstGeom>
        </p:spPr>
      </p:pic>
    </p:spTree>
    <p:extLst>
      <p:ext uri="{BB962C8B-B14F-4D97-AF65-F5344CB8AC3E}">
        <p14:creationId xmlns:p14="http://schemas.microsoft.com/office/powerpoint/2010/main" val="4288425093"/>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Gap resonance – coexisting initial state</a:t>
            </a:r>
          </a:p>
        </p:txBody>
      </p:sp>
      <p:sp>
        <p:nvSpPr>
          <p:cNvPr id="4" name="Foliennummernplatzhalter 3"/>
          <p:cNvSpPr>
            <a:spLocks noGrp="1"/>
          </p:cNvSpPr>
          <p:nvPr>
            <p:ph type="sldNum" sz="quarter" idx="12"/>
          </p:nvPr>
        </p:nvSpPr>
        <p:spPr/>
        <p:txBody>
          <a:bodyPr/>
          <a:lstStyle/>
          <a:p>
            <a:pPr>
              <a:defRPr/>
            </a:pPr>
            <a:fld id="{5CD9E709-C55D-414C-A08C-24A8865454BE}" type="slidenum">
              <a:rPr lang="en-US">
                <a:solidFill>
                  <a:prstClr val="black">
                    <a:tint val="75000"/>
                  </a:prstClr>
                </a:solidFill>
              </a:rPr>
              <a:pPr>
                <a:defRPr/>
              </a:pPr>
              <a:t>38</a:t>
            </a:fld>
            <a:endParaRPr lang="en-US">
              <a:solidFill>
                <a:prstClr val="black">
                  <a:tint val="75000"/>
                </a:prstClr>
              </a:solidFill>
            </a:endParaRPr>
          </a:p>
        </p:txBody>
      </p:sp>
      <p:sp>
        <p:nvSpPr>
          <p:cNvPr id="5" name="Oval 4"/>
          <p:cNvSpPr/>
          <p:nvPr/>
        </p:nvSpPr>
        <p:spPr>
          <a:xfrm>
            <a:off x="1402375" y="2996952"/>
            <a:ext cx="1800200" cy="1800000"/>
          </a:xfrm>
          <a:prstGeom prst="ellipse">
            <a:avLst/>
          </a:prstGeom>
          <a:noFill/>
          <a:ln w="38100" cmpd="sng">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latin typeface="Arial"/>
            </a:endParaRPr>
          </a:p>
        </p:txBody>
      </p:sp>
      <p:cxnSp>
        <p:nvCxnSpPr>
          <p:cNvPr id="7" name="Gerade Verbindung mit Pfeil 6"/>
          <p:cNvCxnSpPr>
            <a:endCxn id="5" idx="7"/>
          </p:cNvCxnSpPr>
          <p:nvPr/>
        </p:nvCxnSpPr>
        <p:spPr>
          <a:xfrm flipV="1">
            <a:off x="2266471" y="3260556"/>
            <a:ext cx="672471" cy="672500"/>
          </a:xfrm>
          <a:prstGeom prst="straightConnector1">
            <a:avLst/>
          </a:prstGeom>
          <a:ln w="38100" cmpd="sng">
            <a:solidFill>
              <a:srgbClr val="1F497D"/>
            </a:solidFill>
            <a:tailEnd type="arrow"/>
          </a:ln>
        </p:spPr>
        <p:style>
          <a:lnRef idx="2">
            <a:schemeClr val="accent1"/>
          </a:lnRef>
          <a:fillRef idx="0">
            <a:schemeClr val="accent1"/>
          </a:fillRef>
          <a:effectRef idx="1">
            <a:schemeClr val="accent1"/>
          </a:effectRef>
          <a:fontRef idx="minor">
            <a:schemeClr val="tx1"/>
          </a:fontRef>
        </p:style>
      </p:cxnSp>
      <p:cxnSp>
        <p:nvCxnSpPr>
          <p:cNvPr id="12" name="Gerade Verbindung mit Pfeil 11"/>
          <p:cNvCxnSpPr/>
          <p:nvPr/>
        </p:nvCxnSpPr>
        <p:spPr>
          <a:xfrm flipV="1">
            <a:off x="2266471" y="3908628"/>
            <a:ext cx="1512168" cy="24428"/>
          </a:xfrm>
          <a:prstGeom prst="straightConnector1">
            <a:avLst/>
          </a:prstGeom>
          <a:ln w="38100" cmpd="sng">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4" name="Gerade Verbindung mit Pfeil 13"/>
          <p:cNvCxnSpPr/>
          <p:nvPr/>
        </p:nvCxnSpPr>
        <p:spPr>
          <a:xfrm flipV="1">
            <a:off x="2266471" y="2420888"/>
            <a:ext cx="0" cy="1536596"/>
          </a:xfrm>
          <a:prstGeom prst="straightConnector1">
            <a:avLst/>
          </a:prstGeom>
          <a:ln w="38100" cmpd="sng">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16" name="Textfeld 15"/>
          <p:cNvSpPr txBox="1"/>
          <p:nvPr/>
        </p:nvSpPr>
        <p:spPr>
          <a:xfrm>
            <a:off x="3346591" y="4005064"/>
            <a:ext cx="505329" cy="369332"/>
          </a:xfrm>
          <a:prstGeom prst="rect">
            <a:avLst/>
          </a:prstGeom>
          <a:noFill/>
        </p:spPr>
        <p:txBody>
          <a:bodyPr wrap="none" rtlCol="0">
            <a:spAutoFit/>
          </a:bodyPr>
          <a:lstStyle/>
          <a:p>
            <a:r>
              <a:rPr lang="de-DE"/>
              <a:t>SC</a:t>
            </a:r>
          </a:p>
        </p:txBody>
      </p:sp>
      <p:sp>
        <p:nvSpPr>
          <p:cNvPr id="17" name="Textfeld 16"/>
          <p:cNvSpPr txBox="1"/>
          <p:nvPr/>
        </p:nvSpPr>
        <p:spPr>
          <a:xfrm>
            <a:off x="1474383" y="2492896"/>
            <a:ext cx="736099" cy="369332"/>
          </a:xfrm>
          <a:prstGeom prst="rect">
            <a:avLst/>
          </a:prstGeom>
          <a:noFill/>
        </p:spPr>
        <p:txBody>
          <a:bodyPr wrap="none" rtlCol="0">
            <a:spAutoFit/>
          </a:bodyPr>
          <a:lstStyle/>
          <a:p>
            <a:r>
              <a:rPr lang="de-DE"/>
              <a:t>CDW</a:t>
            </a:r>
          </a:p>
        </p:txBody>
      </p:sp>
      <p:cxnSp>
        <p:nvCxnSpPr>
          <p:cNvPr id="18" name="Gerade Verbindung mit Pfeil 17"/>
          <p:cNvCxnSpPr>
            <a:endCxn id="5" idx="5"/>
          </p:cNvCxnSpPr>
          <p:nvPr/>
        </p:nvCxnSpPr>
        <p:spPr>
          <a:xfrm>
            <a:off x="2266471" y="3933056"/>
            <a:ext cx="672471" cy="600292"/>
          </a:xfrm>
          <a:prstGeom prst="straightConnector1">
            <a:avLst/>
          </a:prstGeom>
          <a:ln w="38100" cmpd="sng">
            <a:solidFill>
              <a:srgbClr val="FF0000"/>
            </a:solidFill>
            <a:prstDash val="dash"/>
            <a:tailEnd type="arrow"/>
          </a:ln>
        </p:spPr>
        <p:style>
          <a:lnRef idx="2">
            <a:schemeClr val="accent1"/>
          </a:lnRef>
          <a:fillRef idx="0">
            <a:schemeClr val="accent1"/>
          </a:fillRef>
          <a:effectRef idx="1">
            <a:schemeClr val="accent1"/>
          </a:effectRef>
          <a:fontRef idx="minor">
            <a:schemeClr val="tx1"/>
          </a:fontRef>
        </p:style>
      </p:cxnSp>
      <p:sp>
        <p:nvSpPr>
          <p:cNvPr id="21" name="Textfeld 20"/>
          <p:cNvSpPr txBox="1"/>
          <p:nvPr/>
        </p:nvSpPr>
        <p:spPr>
          <a:xfrm>
            <a:off x="323528" y="1340768"/>
            <a:ext cx="2780228" cy="830997"/>
          </a:xfrm>
          <a:prstGeom prst="rect">
            <a:avLst/>
          </a:prstGeom>
          <a:noFill/>
        </p:spPr>
        <p:txBody>
          <a:bodyPr wrap="none" rtlCol="0">
            <a:spAutoFit/>
          </a:bodyPr>
          <a:lstStyle/>
          <a:p>
            <a:r>
              <a:rPr lang="de-DE" sz="2400"/>
              <a:t>Above resonance:</a:t>
            </a:r>
          </a:p>
          <a:p>
            <a:r>
              <a:rPr lang="de-DE" sz="2400"/>
              <a:t>SC up, CDW down</a:t>
            </a:r>
          </a:p>
        </p:txBody>
      </p:sp>
      <p:cxnSp>
        <p:nvCxnSpPr>
          <p:cNvPr id="15" name="Gerade Verbindung mit Pfeil 14"/>
          <p:cNvCxnSpPr/>
          <p:nvPr/>
        </p:nvCxnSpPr>
        <p:spPr>
          <a:xfrm flipV="1">
            <a:off x="2266471" y="3933056"/>
            <a:ext cx="936104" cy="0"/>
          </a:xfrm>
          <a:prstGeom prst="straightConnector1">
            <a:avLst/>
          </a:prstGeom>
          <a:ln w="38100" cmpd="sng">
            <a:solidFill>
              <a:srgbClr val="FF0000"/>
            </a:solidFill>
            <a:prstDash val="dash"/>
            <a:tailEnd type="arrow"/>
          </a:ln>
        </p:spPr>
        <p:style>
          <a:lnRef idx="2">
            <a:schemeClr val="accent1"/>
          </a:lnRef>
          <a:fillRef idx="0">
            <a:schemeClr val="accent1"/>
          </a:fillRef>
          <a:effectRef idx="1">
            <a:schemeClr val="accent1"/>
          </a:effectRef>
          <a:fontRef idx="minor">
            <a:schemeClr val="tx1"/>
          </a:fontRef>
        </p:style>
      </p:cxnSp>
      <p:pic>
        <p:nvPicPr>
          <p:cNvPr id="19" name="Bild 18" descr="fig_deltas.pdf"/>
          <p:cNvPicPr>
            <a:picLocks noChangeAspect="1"/>
          </p:cNvPicPr>
          <p:nvPr/>
        </p:nvPicPr>
        <p:blipFill rotWithShape="1">
          <a:blip r:embed="rId2">
            <a:extLst>
              <a:ext uri="{28A0092B-C50C-407E-A947-70E740481C1C}">
                <a14:useLocalDpi xmlns:a14="http://schemas.microsoft.com/office/drawing/2010/main" val="0"/>
              </a:ext>
            </a:extLst>
          </a:blip>
          <a:srcRect l="52866"/>
          <a:stretch/>
        </p:blipFill>
        <p:spPr>
          <a:xfrm>
            <a:off x="5156528" y="1052736"/>
            <a:ext cx="3447920" cy="5486400"/>
          </a:xfrm>
          <a:prstGeom prst="rect">
            <a:avLst/>
          </a:prstGeom>
        </p:spPr>
      </p:pic>
    </p:spTree>
    <p:extLst>
      <p:ext uri="{BB962C8B-B14F-4D97-AF65-F5344CB8AC3E}">
        <p14:creationId xmlns:p14="http://schemas.microsoft.com/office/powerpoint/2010/main" val="2987551228"/>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Gap resonance – coexisting initial state</a:t>
            </a:r>
          </a:p>
        </p:txBody>
      </p:sp>
      <p:sp>
        <p:nvSpPr>
          <p:cNvPr id="4" name="Foliennummernplatzhalter 3"/>
          <p:cNvSpPr>
            <a:spLocks noGrp="1"/>
          </p:cNvSpPr>
          <p:nvPr>
            <p:ph type="sldNum" sz="quarter" idx="12"/>
          </p:nvPr>
        </p:nvSpPr>
        <p:spPr/>
        <p:txBody>
          <a:bodyPr/>
          <a:lstStyle/>
          <a:p>
            <a:pPr>
              <a:defRPr/>
            </a:pPr>
            <a:fld id="{5CD9E709-C55D-414C-A08C-24A8865454BE}" type="slidenum">
              <a:rPr lang="en-US">
                <a:solidFill>
                  <a:prstClr val="black">
                    <a:tint val="75000"/>
                  </a:prstClr>
                </a:solidFill>
              </a:rPr>
              <a:pPr>
                <a:defRPr/>
              </a:pPr>
              <a:t>39</a:t>
            </a:fld>
            <a:endParaRPr lang="en-US">
              <a:solidFill>
                <a:prstClr val="black">
                  <a:tint val="75000"/>
                </a:prstClr>
              </a:solidFill>
            </a:endParaRPr>
          </a:p>
        </p:txBody>
      </p:sp>
      <p:pic>
        <p:nvPicPr>
          <p:cNvPr id="19" name="Bild 18" descr="fig_deltas.pdf"/>
          <p:cNvPicPr>
            <a:picLocks noChangeAspect="1"/>
          </p:cNvPicPr>
          <p:nvPr/>
        </p:nvPicPr>
        <p:blipFill rotWithShape="1">
          <a:blip r:embed="rId2">
            <a:extLst>
              <a:ext uri="{28A0092B-C50C-407E-A947-70E740481C1C}">
                <a14:useLocalDpi xmlns:a14="http://schemas.microsoft.com/office/drawing/2010/main" val="0"/>
              </a:ext>
            </a:extLst>
          </a:blip>
          <a:srcRect l="52866"/>
          <a:stretch/>
        </p:blipFill>
        <p:spPr>
          <a:xfrm>
            <a:off x="5156528" y="1052736"/>
            <a:ext cx="3447920" cy="5486400"/>
          </a:xfrm>
          <a:prstGeom prst="rect">
            <a:avLst/>
          </a:prstGeom>
        </p:spPr>
      </p:pic>
      <p:pic>
        <p:nvPicPr>
          <p:cNvPr id="3" name="Bild 2"/>
          <p:cNvPicPr>
            <a:picLocks noChangeAspect="1"/>
          </p:cNvPicPr>
          <p:nvPr/>
        </p:nvPicPr>
        <p:blipFill>
          <a:blip r:embed="rId3"/>
          <a:stretch>
            <a:fillRect/>
          </a:stretch>
        </p:blipFill>
        <p:spPr>
          <a:xfrm>
            <a:off x="971600" y="1340768"/>
            <a:ext cx="3408288" cy="4479817"/>
          </a:xfrm>
          <a:prstGeom prst="rect">
            <a:avLst/>
          </a:prstGeom>
        </p:spPr>
      </p:pic>
      <p:sp>
        <p:nvSpPr>
          <p:cNvPr id="6" name="Textfeld 5"/>
          <p:cNvSpPr txBox="1"/>
          <p:nvPr/>
        </p:nvSpPr>
        <p:spPr>
          <a:xfrm>
            <a:off x="1475656" y="5949280"/>
            <a:ext cx="2505814" cy="369332"/>
          </a:xfrm>
          <a:prstGeom prst="rect">
            <a:avLst/>
          </a:prstGeom>
          <a:noFill/>
        </p:spPr>
        <p:txBody>
          <a:bodyPr wrap="none" rtlCol="0">
            <a:spAutoFit/>
          </a:bodyPr>
          <a:lstStyle/>
          <a:p>
            <a:r>
              <a:rPr lang="de-DE" b="1"/>
              <a:t>„Floquet time crystal“??</a:t>
            </a:r>
          </a:p>
        </p:txBody>
      </p:sp>
    </p:spTree>
    <p:extLst>
      <p:ext uri="{BB962C8B-B14F-4D97-AF65-F5344CB8AC3E}">
        <p14:creationId xmlns:p14="http://schemas.microsoft.com/office/powerpoint/2010/main" val="339964154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Non-Equilibrium </a:t>
            </a:r>
            <a:r>
              <a:rPr lang="en-US" dirty="0" err="1"/>
              <a:t>Keldysh</a:t>
            </a:r>
            <a:r>
              <a:rPr lang="en-US" dirty="0"/>
              <a:t> Formalism</a:t>
            </a:r>
            <a:endParaRPr lang="de-DE" dirty="0"/>
          </a:p>
        </p:txBody>
      </p:sp>
      <p:sp>
        <p:nvSpPr>
          <p:cNvPr id="3" name="Foliennummernplatzhalter 2"/>
          <p:cNvSpPr>
            <a:spLocks noGrp="1"/>
          </p:cNvSpPr>
          <p:nvPr>
            <p:ph type="sldNum" sz="quarter" idx="12"/>
          </p:nvPr>
        </p:nvSpPr>
        <p:spPr/>
        <p:txBody>
          <a:bodyPr/>
          <a:lstStyle/>
          <a:p>
            <a:fld id="{2066355A-084C-D24E-9AD2-7E4FC41EA627}" type="slidenum">
              <a:rPr lang="en-US" smtClean="0"/>
              <a:t>4</a:t>
            </a:fld>
            <a:endParaRPr lang="en-US"/>
          </a:p>
        </p:txBody>
      </p:sp>
      <p:pic>
        <p:nvPicPr>
          <p:cNvPr id="4" name="Picture 10"/>
          <p:cNvPicPr>
            <a:picLocks noChangeAspect="1"/>
          </p:cNvPicPr>
          <p:nvPr/>
        </p:nvPicPr>
        <p:blipFill>
          <a:blip r:embed="rId3"/>
          <a:stretch>
            <a:fillRect/>
          </a:stretch>
        </p:blipFill>
        <p:spPr>
          <a:xfrm>
            <a:off x="577654" y="2580257"/>
            <a:ext cx="5314409" cy="2826439"/>
          </a:xfrm>
          <a:prstGeom prst="rect">
            <a:avLst/>
          </a:prstGeom>
        </p:spPr>
      </p:pic>
      <p:sp>
        <p:nvSpPr>
          <p:cNvPr id="5" name="Rectangle 3"/>
          <p:cNvSpPr/>
          <p:nvPr/>
        </p:nvSpPr>
        <p:spPr>
          <a:xfrm>
            <a:off x="5847396" y="4743996"/>
            <a:ext cx="3262923" cy="1744312"/>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13"/>
          <p:cNvSpPr txBox="1"/>
          <p:nvPr/>
        </p:nvSpPr>
        <p:spPr>
          <a:xfrm>
            <a:off x="1615267" y="4908266"/>
            <a:ext cx="2937221" cy="369332"/>
          </a:xfrm>
          <a:prstGeom prst="rect">
            <a:avLst/>
          </a:prstGeom>
          <a:noFill/>
        </p:spPr>
        <p:txBody>
          <a:bodyPr wrap="square" rtlCol="0">
            <a:spAutoFit/>
          </a:bodyPr>
          <a:lstStyle/>
          <a:p>
            <a:r>
              <a:rPr lang="en-US" dirty="0" smtClean="0"/>
              <a:t>…and about its history</a:t>
            </a:r>
            <a:endParaRPr lang="en-US" dirty="0"/>
          </a:p>
        </p:txBody>
      </p:sp>
      <p:sp>
        <p:nvSpPr>
          <p:cNvPr id="7" name="Up Arrow 14"/>
          <p:cNvSpPr/>
          <p:nvPr/>
        </p:nvSpPr>
        <p:spPr>
          <a:xfrm flipH="1">
            <a:off x="2338897" y="4445223"/>
            <a:ext cx="126248" cy="463043"/>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8" name="Object 9"/>
          <p:cNvGraphicFramePr>
            <a:graphicFrameLocks noChangeAspect="1"/>
          </p:cNvGraphicFramePr>
          <p:nvPr>
            <p:extLst>
              <p:ext uri="{D42A27DB-BD31-4B8C-83A1-F6EECF244321}">
                <p14:modId xmlns:p14="http://schemas.microsoft.com/office/powerpoint/2010/main" val="2746703857"/>
              </p:ext>
            </p:extLst>
          </p:nvPr>
        </p:nvGraphicFramePr>
        <p:xfrm>
          <a:off x="6300192" y="5968132"/>
          <a:ext cx="2306637" cy="557212"/>
        </p:xfrm>
        <a:graphic>
          <a:graphicData uri="http://schemas.openxmlformats.org/presentationml/2006/ole">
            <mc:AlternateContent xmlns:mc="http://schemas.openxmlformats.org/markup-compatibility/2006">
              <mc:Choice xmlns:v="urn:schemas-microsoft-com:vml" Requires="v">
                <p:oleObj spid="_x0000_s1030" name="Formel" r:id="rId4" imgW="863600" imgH="203200" progId="Equation.3">
                  <p:embed/>
                </p:oleObj>
              </mc:Choice>
              <mc:Fallback>
                <p:oleObj name="Formel" r:id="rId4" imgW="863600" imgH="203200" progId="Equation.3">
                  <p:embed/>
                  <p:pic>
                    <p:nvPicPr>
                      <p:cNvPr id="0" name=""/>
                      <p:cNvPicPr>
                        <a:picLocks noChangeAspect="1" noChangeArrowheads="1"/>
                      </p:cNvPicPr>
                      <p:nvPr/>
                    </p:nvPicPr>
                    <p:blipFill>
                      <a:blip r:embed="rId5"/>
                      <a:srcRect/>
                      <a:stretch>
                        <a:fillRect/>
                      </a:stretch>
                    </p:blipFill>
                    <p:spPr bwMode="auto">
                      <a:xfrm>
                        <a:off x="6300192" y="5968132"/>
                        <a:ext cx="2306637" cy="557212"/>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oleObj>
              </mc:Fallback>
            </mc:AlternateContent>
          </a:graphicData>
        </a:graphic>
      </p:graphicFrame>
      <p:sp>
        <p:nvSpPr>
          <p:cNvPr id="9" name="Rectangle 2"/>
          <p:cNvSpPr/>
          <p:nvPr/>
        </p:nvSpPr>
        <p:spPr>
          <a:xfrm>
            <a:off x="5940152" y="4743996"/>
            <a:ext cx="3077228" cy="1200329"/>
          </a:xfrm>
          <a:prstGeom prst="rect">
            <a:avLst/>
          </a:prstGeom>
        </p:spPr>
        <p:txBody>
          <a:bodyPr wrap="square">
            <a:spAutoFit/>
          </a:bodyPr>
          <a:lstStyle/>
          <a:p>
            <a:pPr>
              <a:spcBef>
                <a:spcPts val="600"/>
              </a:spcBef>
              <a:tabLst>
                <a:tab pos="453649" algn="l"/>
                <a:tab pos="910470" algn="l"/>
                <a:tab pos="1367289" algn="l"/>
                <a:tab pos="1824111" algn="l"/>
                <a:tab pos="2280933" algn="l"/>
                <a:tab pos="2737753" algn="l"/>
                <a:tab pos="3194569" algn="l"/>
                <a:tab pos="3651394" algn="l"/>
                <a:tab pos="4108216" algn="l"/>
                <a:tab pos="4565038" algn="l"/>
                <a:tab pos="5021858" algn="l"/>
                <a:tab pos="5478680" algn="l"/>
                <a:tab pos="5935497" algn="l"/>
                <a:tab pos="6392321" algn="l"/>
                <a:tab pos="6849141" algn="l"/>
                <a:tab pos="7305964" algn="l"/>
                <a:tab pos="7762785" algn="l"/>
                <a:tab pos="8219605" algn="l"/>
                <a:tab pos="8676429" algn="l"/>
                <a:tab pos="9133243" algn="l"/>
              </a:tabLst>
            </a:pPr>
            <a:r>
              <a:rPr lang="en-GB" dirty="0">
                <a:latin typeface="Helvetica"/>
                <a:cs typeface="Helvetica"/>
              </a:rPr>
              <a:t>Include the effects of </a:t>
            </a:r>
            <a:r>
              <a:rPr lang="en-GB" dirty="0" smtClean="0">
                <a:latin typeface="Helvetica"/>
                <a:cs typeface="Helvetica"/>
              </a:rPr>
              <a:t>driving </a:t>
            </a:r>
            <a:r>
              <a:rPr lang="en-GB" dirty="0">
                <a:latin typeface="Helvetica"/>
                <a:cs typeface="Helvetica"/>
              </a:rPr>
              <a:t>field through </a:t>
            </a:r>
            <a:r>
              <a:rPr lang="en-GB" dirty="0" smtClean="0">
                <a:latin typeface="Helvetica"/>
                <a:cs typeface="Helvetica"/>
              </a:rPr>
              <a:t>time-dependent electronic dispersion</a:t>
            </a:r>
            <a:endParaRPr lang="en-GB" dirty="0">
              <a:latin typeface="Helvetica"/>
              <a:cs typeface="Helvetica"/>
            </a:endParaRPr>
          </a:p>
        </p:txBody>
      </p:sp>
      <p:sp>
        <p:nvSpPr>
          <p:cNvPr id="10" name="TextBox 11"/>
          <p:cNvSpPr txBox="1"/>
          <p:nvPr/>
        </p:nvSpPr>
        <p:spPr>
          <a:xfrm>
            <a:off x="144611" y="5999468"/>
            <a:ext cx="3821697" cy="646331"/>
          </a:xfrm>
          <a:prstGeom prst="rect">
            <a:avLst/>
          </a:prstGeom>
          <a:noFill/>
        </p:spPr>
        <p:txBody>
          <a:bodyPr wrap="square" rtlCol="0">
            <a:spAutoFit/>
          </a:bodyPr>
          <a:lstStyle/>
          <a:p>
            <a:r>
              <a:rPr lang="en-US" dirty="0" smtClean="0"/>
              <a:t>System knows about its thermal initial state…</a:t>
            </a:r>
            <a:endParaRPr lang="en-US" dirty="0"/>
          </a:p>
        </p:txBody>
      </p:sp>
      <p:sp>
        <p:nvSpPr>
          <p:cNvPr id="11" name="Up Arrow 7"/>
          <p:cNvSpPr/>
          <p:nvPr/>
        </p:nvSpPr>
        <p:spPr>
          <a:xfrm flipH="1">
            <a:off x="981265" y="5536425"/>
            <a:ext cx="126248" cy="463043"/>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5"/>
          <p:cNvPicPr>
            <a:picLocks noChangeAspect="1"/>
          </p:cNvPicPr>
          <p:nvPr/>
        </p:nvPicPr>
        <p:blipFill>
          <a:blip r:embed="rId6"/>
          <a:stretch>
            <a:fillRect/>
          </a:stretch>
        </p:blipFill>
        <p:spPr>
          <a:xfrm>
            <a:off x="457199" y="1566885"/>
            <a:ext cx="7973726" cy="899759"/>
          </a:xfrm>
          <a:prstGeom prst="rect">
            <a:avLst/>
          </a:prstGeom>
        </p:spPr>
      </p:pic>
      <p:pic>
        <p:nvPicPr>
          <p:cNvPr id="13" name="Picture 16"/>
          <p:cNvPicPr>
            <a:picLocks noChangeAspect="1"/>
          </p:cNvPicPr>
          <p:nvPr/>
        </p:nvPicPr>
        <p:blipFill>
          <a:blip r:embed="rId7"/>
          <a:stretch>
            <a:fillRect/>
          </a:stretch>
        </p:blipFill>
        <p:spPr>
          <a:xfrm>
            <a:off x="959088" y="1766504"/>
            <a:ext cx="7048500" cy="520700"/>
          </a:xfrm>
          <a:prstGeom prst="rect">
            <a:avLst/>
          </a:prstGeom>
        </p:spPr>
      </p:pic>
      <p:sp>
        <p:nvSpPr>
          <p:cNvPr id="14" name="Textfeld 21"/>
          <p:cNvSpPr txBox="1"/>
          <p:nvPr/>
        </p:nvSpPr>
        <p:spPr>
          <a:xfrm>
            <a:off x="6122206" y="2276872"/>
            <a:ext cx="2968857" cy="1200329"/>
          </a:xfrm>
          <a:prstGeom prst="rect">
            <a:avLst/>
          </a:prstGeom>
          <a:noFill/>
        </p:spPr>
        <p:txBody>
          <a:bodyPr wrap="none" rtlCol="0">
            <a:spAutoFit/>
          </a:bodyPr>
          <a:lstStyle/>
          <a:p>
            <a:r>
              <a:rPr lang="de-DE" dirty="0" err="1" smtClean="0">
                <a:solidFill>
                  <a:srgbClr val="008000"/>
                </a:solidFill>
                <a:latin typeface="Helvetica"/>
                <a:cs typeface="Helvetica"/>
              </a:rPr>
              <a:t>self-energy</a:t>
            </a:r>
            <a:r>
              <a:rPr lang="de-DE" dirty="0" smtClean="0">
                <a:solidFill>
                  <a:srgbClr val="008000"/>
                </a:solidFill>
                <a:latin typeface="Helvetica"/>
                <a:cs typeface="Helvetica"/>
              </a:rPr>
              <a:t> </a:t>
            </a:r>
            <a:r>
              <a:rPr lang="de-DE" i="1" dirty="0" smtClean="0">
                <a:solidFill>
                  <a:srgbClr val="008000"/>
                </a:solidFill>
                <a:latin typeface="Symbol" charset="2"/>
                <a:cs typeface="Symbol" charset="2"/>
              </a:rPr>
              <a:t>S</a:t>
            </a:r>
            <a:r>
              <a:rPr lang="de-DE" dirty="0" smtClean="0">
                <a:solidFill>
                  <a:srgbClr val="008000"/>
                </a:solidFill>
                <a:latin typeface="Helvetica"/>
                <a:cs typeface="Helvetica"/>
              </a:rPr>
              <a:t>:</a:t>
            </a:r>
          </a:p>
          <a:p>
            <a:r>
              <a:rPr lang="de-DE" dirty="0" err="1" smtClean="0">
                <a:solidFill>
                  <a:srgbClr val="008000"/>
                </a:solidFill>
                <a:latin typeface="Helvetica"/>
                <a:cs typeface="Helvetica"/>
              </a:rPr>
              <a:t>electron-electron</a:t>
            </a:r>
            <a:r>
              <a:rPr lang="de-DE" dirty="0" smtClean="0">
                <a:solidFill>
                  <a:srgbClr val="008000"/>
                </a:solidFill>
                <a:latin typeface="Helvetica"/>
                <a:cs typeface="Helvetica"/>
              </a:rPr>
              <a:t> </a:t>
            </a:r>
            <a:r>
              <a:rPr lang="de-DE" dirty="0" err="1" smtClean="0">
                <a:solidFill>
                  <a:srgbClr val="008000"/>
                </a:solidFill>
                <a:latin typeface="Helvetica"/>
                <a:cs typeface="Helvetica"/>
              </a:rPr>
              <a:t>scattering</a:t>
            </a:r>
            <a:endParaRPr lang="de-DE" dirty="0" smtClean="0">
              <a:solidFill>
                <a:srgbClr val="008000"/>
              </a:solidFill>
              <a:latin typeface="Helvetica"/>
              <a:cs typeface="Helvetica"/>
            </a:endParaRPr>
          </a:p>
          <a:p>
            <a:r>
              <a:rPr lang="de-DE" dirty="0" err="1" smtClean="0">
                <a:solidFill>
                  <a:srgbClr val="008000"/>
                </a:solidFill>
                <a:latin typeface="Helvetica"/>
                <a:cs typeface="Helvetica"/>
              </a:rPr>
              <a:t>electron</a:t>
            </a:r>
            <a:r>
              <a:rPr lang="de-DE" dirty="0" smtClean="0">
                <a:solidFill>
                  <a:srgbClr val="008000"/>
                </a:solidFill>
                <a:latin typeface="Helvetica"/>
                <a:cs typeface="Helvetica"/>
              </a:rPr>
              <a:t>-phonon </a:t>
            </a:r>
            <a:r>
              <a:rPr lang="de-DE" dirty="0" err="1" smtClean="0">
                <a:solidFill>
                  <a:srgbClr val="008000"/>
                </a:solidFill>
                <a:latin typeface="Helvetica"/>
                <a:cs typeface="Helvetica"/>
              </a:rPr>
              <a:t>scattering</a:t>
            </a:r>
          </a:p>
          <a:p>
            <a:r>
              <a:rPr lang="de-DE" dirty="0" smtClean="0">
                <a:solidFill>
                  <a:srgbClr val="008000"/>
                </a:solidFill>
                <a:latin typeface="Helvetica"/>
                <a:cs typeface="Helvetica"/>
              </a:rPr>
              <a:t>...</a:t>
            </a:r>
            <a:endParaRPr lang="de-DE" dirty="0">
              <a:solidFill>
                <a:srgbClr val="008000"/>
              </a:solidFill>
              <a:latin typeface="Helvetica"/>
              <a:cs typeface="Helvetica"/>
            </a:endParaRPr>
          </a:p>
        </p:txBody>
      </p:sp>
      <p:cxnSp>
        <p:nvCxnSpPr>
          <p:cNvPr id="15" name="Straight Connector 5"/>
          <p:cNvCxnSpPr/>
          <p:nvPr/>
        </p:nvCxnSpPr>
        <p:spPr>
          <a:xfrm>
            <a:off x="5989753" y="2189514"/>
            <a:ext cx="1180861"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sp>
        <p:nvSpPr>
          <p:cNvPr id="18" name="Textfeld 17"/>
          <p:cNvSpPr txBox="1"/>
          <p:nvPr/>
        </p:nvSpPr>
        <p:spPr>
          <a:xfrm>
            <a:off x="5796136" y="3258849"/>
            <a:ext cx="3672408" cy="1754327"/>
          </a:xfrm>
          <a:prstGeom prst="rect">
            <a:avLst/>
          </a:prstGeom>
          <a:noFill/>
        </p:spPr>
        <p:txBody>
          <a:bodyPr wrap="square" rtlCol="0">
            <a:spAutoFit/>
          </a:bodyPr>
          <a:lstStyle/>
          <a:p>
            <a:r>
              <a:rPr lang="de-DE" dirty="0" err="1">
                <a:solidFill>
                  <a:srgbClr val="FF0000"/>
                </a:solidFill>
                <a:latin typeface="Helvetica"/>
                <a:cs typeface="Helvetica"/>
              </a:rPr>
              <a:t>same problem as in equilibrium (but worse):</a:t>
            </a:r>
          </a:p>
          <a:p>
            <a:r>
              <a:rPr lang="de-DE" dirty="0" err="1">
                <a:solidFill>
                  <a:srgbClr val="FF0000"/>
                </a:solidFill>
                <a:latin typeface="Helvetica"/>
                <a:cs typeface="Helvetica"/>
              </a:rPr>
              <a:t>use your favorite self-energy approximation, e.g. perturbation theory, nonequilibrium DMFT, ...</a:t>
            </a:r>
            <a:endParaRPr lang="de-DE" dirty="0">
              <a:solidFill>
                <a:srgbClr val="FF0000"/>
              </a:solidFill>
              <a:latin typeface="Helvetica"/>
              <a:cs typeface="Helvetica"/>
            </a:endParaRPr>
          </a:p>
          <a:p>
            <a:endParaRPr lang="de-DE"/>
          </a:p>
        </p:txBody>
      </p:sp>
    </p:spTree>
    <p:extLst>
      <p:ext uri="{BB962C8B-B14F-4D97-AF65-F5344CB8AC3E}">
        <p14:creationId xmlns:p14="http://schemas.microsoft.com/office/powerpoint/2010/main" val="22215643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9" grpId="0"/>
      <p:bldP spid="10" grpId="0"/>
      <p:bldP spid="11" grpId="0" animBg="1"/>
      <p:bldP spid="14" grpId="0"/>
      <p:bldP spid="1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Gap resonance</a:t>
            </a:r>
          </a:p>
        </p:txBody>
      </p:sp>
      <p:sp>
        <p:nvSpPr>
          <p:cNvPr id="4" name="Foliennummernplatzhalter 3"/>
          <p:cNvSpPr>
            <a:spLocks noGrp="1"/>
          </p:cNvSpPr>
          <p:nvPr>
            <p:ph type="sldNum" sz="quarter" idx="12"/>
          </p:nvPr>
        </p:nvSpPr>
        <p:spPr/>
        <p:txBody>
          <a:bodyPr/>
          <a:lstStyle/>
          <a:p>
            <a:pPr>
              <a:defRPr/>
            </a:pPr>
            <a:fld id="{5CD9E709-C55D-414C-A08C-24A8865454BE}" type="slidenum">
              <a:rPr lang="en-US">
                <a:solidFill>
                  <a:prstClr val="black">
                    <a:tint val="75000"/>
                  </a:prstClr>
                </a:solidFill>
              </a:rPr>
              <a:pPr>
                <a:defRPr/>
              </a:pPr>
              <a:t>40</a:t>
            </a:fld>
            <a:endParaRPr lang="en-US">
              <a:solidFill>
                <a:prstClr val="black">
                  <a:tint val="75000"/>
                </a:prstClr>
              </a:solidFill>
            </a:endParaRPr>
          </a:p>
        </p:txBody>
      </p:sp>
      <p:sp>
        <p:nvSpPr>
          <p:cNvPr id="19" name="Textfeld 18"/>
          <p:cNvSpPr txBox="1"/>
          <p:nvPr/>
        </p:nvSpPr>
        <p:spPr>
          <a:xfrm>
            <a:off x="827584" y="4653136"/>
            <a:ext cx="7848872" cy="1569660"/>
          </a:xfrm>
          <a:prstGeom prst="rect">
            <a:avLst/>
          </a:prstGeom>
          <a:noFill/>
        </p:spPr>
        <p:txBody>
          <a:bodyPr wrap="square" rtlCol="0">
            <a:spAutoFit/>
          </a:bodyPr>
          <a:lstStyle/>
          <a:p>
            <a:r>
              <a:rPr lang="de-DE" sz="2400"/>
              <a:t>oscillation frequency set by light-induced eta pairing amplitude, which gives „mass“ to collective mode</a:t>
            </a:r>
          </a:p>
          <a:p>
            <a:endParaRPr lang="de-DE" sz="2400"/>
          </a:p>
          <a:p>
            <a:r>
              <a:rPr lang="de-DE" sz="2400"/>
              <a:t>resonant behavior at </a:t>
            </a:r>
            <a:r>
              <a:rPr lang="de-DE" sz="2400">
                <a:solidFill>
                  <a:srgbClr val="FF0000"/>
                </a:solidFill>
                <a:latin typeface="Symbol" charset="2"/>
                <a:cs typeface="Symbol" charset="2"/>
              </a:rPr>
              <a:t>W</a:t>
            </a:r>
            <a:r>
              <a:rPr lang="de-DE" sz="2400">
                <a:solidFill>
                  <a:srgbClr val="FF0000"/>
                </a:solidFill>
              </a:rPr>
              <a:t>=2</a:t>
            </a:r>
            <a:r>
              <a:rPr lang="de-DE" sz="2400">
                <a:solidFill>
                  <a:srgbClr val="FF0000"/>
                </a:solidFill>
                <a:latin typeface="Symbol" charset="2"/>
                <a:cs typeface="Symbol" charset="2"/>
              </a:rPr>
              <a:t>D </a:t>
            </a:r>
            <a:r>
              <a:rPr lang="de-DE" sz="2400">
                <a:solidFill>
                  <a:srgbClr val="FF0000"/>
                </a:solidFill>
                <a:latin typeface="Calibri"/>
                <a:cs typeface="Calibri"/>
              </a:rPr>
              <a:t>= single-particle gap</a:t>
            </a:r>
          </a:p>
        </p:txBody>
      </p:sp>
      <p:pic>
        <p:nvPicPr>
          <p:cNvPr id="3" name="Bild 2" descr="fig_freq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3688" y="1052736"/>
            <a:ext cx="5486400" cy="3657600"/>
          </a:xfrm>
          <a:prstGeom prst="rect">
            <a:avLst/>
          </a:prstGeom>
        </p:spPr>
      </p:pic>
    </p:spTree>
    <p:extLst>
      <p:ext uri="{BB962C8B-B14F-4D97-AF65-F5344CB8AC3E}">
        <p14:creationId xmlns:p14="http://schemas.microsoft.com/office/powerpoint/2010/main" val="4093024536"/>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Inducing superconductivity</a:t>
            </a:r>
          </a:p>
        </p:txBody>
      </p:sp>
      <p:sp>
        <p:nvSpPr>
          <p:cNvPr id="4" name="Foliennummernplatzhalter 3"/>
          <p:cNvSpPr>
            <a:spLocks noGrp="1"/>
          </p:cNvSpPr>
          <p:nvPr>
            <p:ph type="sldNum" sz="quarter" idx="12"/>
          </p:nvPr>
        </p:nvSpPr>
        <p:spPr/>
        <p:txBody>
          <a:bodyPr/>
          <a:lstStyle/>
          <a:p>
            <a:pPr>
              <a:defRPr/>
            </a:pPr>
            <a:fld id="{5CD9E709-C55D-414C-A08C-24A8865454BE}" type="slidenum">
              <a:rPr lang="en-US">
                <a:solidFill>
                  <a:prstClr val="black">
                    <a:tint val="75000"/>
                  </a:prstClr>
                </a:solidFill>
              </a:rPr>
              <a:pPr>
                <a:defRPr/>
              </a:pPr>
              <a:t>41</a:t>
            </a:fld>
            <a:endParaRPr lang="en-US">
              <a:solidFill>
                <a:prstClr val="black">
                  <a:tint val="75000"/>
                </a:prstClr>
              </a:solidFill>
            </a:endParaRPr>
          </a:p>
        </p:txBody>
      </p:sp>
      <p:sp>
        <p:nvSpPr>
          <p:cNvPr id="6" name="Textfeld 5"/>
          <p:cNvSpPr txBox="1"/>
          <p:nvPr/>
        </p:nvSpPr>
        <p:spPr>
          <a:xfrm>
            <a:off x="107504" y="1556792"/>
            <a:ext cx="3168351" cy="830997"/>
          </a:xfrm>
          <a:prstGeom prst="rect">
            <a:avLst/>
          </a:prstGeom>
          <a:noFill/>
        </p:spPr>
        <p:txBody>
          <a:bodyPr wrap="square" rtlCol="0">
            <a:spAutoFit/>
          </a:bodyPr>
          <a:lstStyle/>
          <a:p>
            <a:r>
              <a:rPr lang="de-DE" sz="2400"/>
              <a:t>99% CDW initial state</a:t>
            </a:r>
          </a:p>
          <a:p>
            <a:r>
              <a:rPr lang="de-DE" sz="2400"/>
              <a:t>Drive slightly above gap</a:t>
            </a:r>
            <a:endParaRPr lang="de-DE" sz="2400">
              <a:solidFill>
                <a:srgbClr val="000000"/>
              </a:solidFill>
            </a:endParaRPr>
          </a:p>
        </p:txBody>
      </p:sp>
      <p:pic>
        <p:nvPicPr>
          <p:cNvPr id="5" name="Bild 4" descr="fig_induce_long-eps-converted-to.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5856" y="1700808"/>
            <a:ext cx="5664629" cy="4248472"/>
          </a:xfrm>
          <a:prstGeom prst="rect">
            <a:avLst/>
          </a:prstGeom>
        </p:spPr>
      </p:pic>
      <p:sp>
        <p:nvSpPr>
          <p:cNvPr id="3" name="Oval 2"/>
          <p:cNvSpPr/>
          <p:nvPr/>
        </p:nvSpPr>
        <p:spPr>
          <a:xfrm>
            <a:off x="3851920" y="2492896"/>
            <a:ext cx="576064" cy="864096"/>
          </a:xfrm>
          <a:prstGeom prst="ellipse">
            <a:avLst/>
          </a:prstGeom>
          <a:solidFill>
            <a:srgbClr val="FF0000">
              <a:alpha val="9000"/>
            </a:srgbClr>
          </a:solid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7" name="Textfeld 6"/>
          <p:cNvSpPr txBox="1"/>
          <p:nvPr/>
        </p:nvSpPr>
        <p:spPr>
          <a:xfrm>
            <a:off x="107504" y="3068960"/>
            <a:ext cx="3168351" cy="1200328"/>
          </a:xfrm>
          <a:prstGeom prst="rect">
            <a:avLst/>
          </a:prstGeom>
          <a:noFill/>
        </p:spPr>
        <p:txBody>
          <a:bodyPr wrap="square" rtlCol="0">
            <a:spAutoFit/>
          </a:bodyPr>
          <a:lstStyle/>
          <a:p>
            <a:r>
              <a:rPr lang="de-DE" sz="2400">
                <a:solidFill>
                  <a:srgbClr val="FF0000"/>
                </a:solidFill>
              </a:rPr>
              <a:t>SC comes alive!</a:t>
            </a:r>
          </a:p>
          <a:p>
            <a:r>
              <a:rPr lang="de-DE" sz="2400">
                <a:solidFill>
                  <a:srgbClr val="000000"/>
                </a:solidFill>
              </a:rPr>
              <a:t>Irregular behavior for stronger driving</a:t>
            </a:r>
          </a:p>
        </p:txBody>
      </p:sp>
    </p:spTree>
    <p:extLst>
      <p:ext uri="{BB962C8B-B14F-4D97-AF65-F5344CB8AC3E}">
        <p14:creationId xmlns:p14="http://schemas.microsoft.com/office/powerpoint/2010/main" val="37414548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Summary III</a:t>
            </a:r>
          </a:p>
        </p:txBody>
      </p:sp>
      <p:sp>
        <p:nvSpPr>
          <p:cNvPr id="4" name="Foliennummernplatzhalter 3"/>
          <p:cNvSpPr>
            <a:spLocks noGrp="1"/>
          </p:cNvSpPr>
          <p:nvPr>
            <p:ph type="sldNum" sz="quarter" idx="12"/>
          </p:nvPr>
        </p:nvSpPr>
        <p:spPr/>
        <p:txBody>
          <a:bodyPr/>
          <a:lstStyle/>
          <a:p>
            <a:pPr>
              <a:defRPr/>
            </a:pPr>
            <a:fld id="{5CD9E709-C55D-414C-A08C-24A8865454BE}" type="slidenum">
              <a:rPr lang="en-US">
                <a:solidFill>
                  <a:prstClr val="black">
                    <a:tint val="75000"/>
                  </a:prstClr>
                </a:solidFill>
              </a:rPr>
              <a:pPr>
                <a:defRPr/>
              </a:pPr>
              <a:t>42</a:t>
            </a:fld>
            <a:endParaRPr lang="en-US">
              <a:solidFill>
                <a:prstClr val="black">
                  <a:tint val="75000"/>
                </a:prstClr>
              </a:solidFill>
            </a:endParaRPr>
          </a:p>
        </p:txBody>
      </p:sp>
      <p:sp>
        <p:nvSpPr>
          <p:cNvPr id="5" name="Textfeld 4"/>
          <p:cNvSpPr txBox="1"/>
          <p:nvPr/>
        </p:nvSpPr>
        <p:spPr>
          <a:xfrm>
            <a:off x="395536" y="1772816"/>
            <a:ext cx="8496944" cy="1200328"/>
          </a:xfrm>
          <a:prstGeom prst="rect">
            <a:avLst/>
          </a:prstGeom>
          <a:noFill/>
        </p:spPr>
        <p:txBody>
          <a:bodyPr wrap="square" rtlCol="0">
            <a:spAutoFit/>
          </a:bodyPr>
          <a:lstStyle/>
          <a:p>
            <a:pPr marL="285750" indent="-285750">
              <a:buFontTx/>
              <a:buChar char="-"/>
            </a:pPr>
            <a:r>
              <a:rPr lang="de-DE" sz="2400">
                <a:latin typeface="Arial"/>
              </a:rPr>
              <a:t>laser-controlled switching between SC/CDW</a:t>
            </a:r>
          </a:p>
          <a:p>
            <a:pPr marL="285750" indent="-285750">
              <a:buFontTx/>
              <a:buChar char="-"/>
            </a:pPr>
            <a:r>
              <a:rPr lang="de-DE" sz="2400">
                <a:latin typeface="Arial"/>
              </a:rPr>
              <a:t>path to understanding of light-induced superconductivity in systems with competing orders?</a:t>
            </a:r>
          </a:p>
        </p:txBody>
      </p:sp>
      <p:sp>
        <p:nvSpPr>
          <p:cNvPr id="7" name="Textfeld 6"/>
          <p:cNvSpPr txBox="1"/>
          <p:nvPr/>
        </p:nvSpPr>
        <p:spPr>
          <a:xfrm>
            <a:off x="2195736" y="3284984"/>
            <a:ext cx="4629004" cy="461665"/>
          </a:xfrm>
          <a:prstGeom prst="rect">
            <a:avLst/>
          </a:prstGeom>
          <a:noFill/>
        </p:spPr>
        <p:txBody>
          <a:bodyPr wrap="none" rtlCol="0">
            <a:spAutoFit/>
          </a:bodyPr>
          <a:lstStyle/>
          <a:p>
            <a:pPr marL="0" lvl="1"/>
            <a:r>
              <a:rPr lang="en-US" sz="2400" i="1" dirty="0">
                <a:solidFill>
                  <a:srgbClr val="008000"/>
                </a:solidFill>
                <a:cs typeface="Calibri"/>
              </a:rPr>
              <a:t>Phys. Rev. Lett. 118, 087002 (2017)</a:t>
            </a:r>
          </a:p>
        </p:txBody>
      </p:sp>
      <p:sp>
        <p:nvSpPr>
          <p:cNvPr id="8" name="Textfeld 7"/>
          <p:cNvSpPr txBox="1"/>
          <p:nvPr/>
        </p:nvSpPr>
        <p:spPr>
          <a:xfrm>
            <a:off x="611560" y="5301208"/>
            <a:ext cx="7155074" cy="738664"/>
          </a:xfrm>
          <a:prstGeom prst="rect">
            <a:avLst/>
          </a:prstGeom>
          <a:noFill/>
        </p:spPr>
        <p:txBody>
          <a:bodyPr wrap="none" rtlCol="0">
            <a:spAutoFit/>
          </a:bodyPr>
          <a:lstStyle/>
          <a:p>
            <a:r>
              <a:rPr lang="de-DE" sz="2400" dirty="0" smtClean="0">
                <a:solidFill>
                  <a:schemeClr val="bg1">
                    <a:lumMod val="50000"/>
                  </a:schemeClr>
                </a:solidFill>
                <a:latin typeface="Arial"/>
                <a:cs typeface="Arial"/>
              </a:rPr>
              <a:t>Akiyuki Tokuno   Antoine Georges   Corinna </a:t>
            </a:r>
            <a:r>
              <a:rPr lang="de-DE" sz="2400" dirty="0" err="1" smtClean="0">
                <a:solidFill>
                  <a:schemeClr val="bg1">
                    <a:lumMod val="50000"/>
                  </a:schemeClr>
                </a:solidFill>
                <a:latin typeface="Arial"/>
                <a:cs typeface="Arial"/>
              </a:rPr>
              <a:t>Kollath</a:t>
            </a:r>
          </a:p>
          <a:p>
            <a:r>
              <a:rPr lang="de-DE" dirty="0" err="1" smtClean="0">
                <a:solidFill>
                  <a:schemeClr val="bg1">
                    <a:lumMod val="50000"/>
                  </a:schemeClr>
                </a:solidFill>
                <a:latin typeface="Arial"/>
                <a:cs typeface="Arial"/>
              </a:rPr>
              <a:t>	Palaiseau/Paris/Geneva	      	      University of Bonn</a:t>
            </a:r>
          </a:p>
        </p:txBody>
      </p:sp>
      <p:pic>
        <p:nvPicPr>
          <p:cNvPr id="9" name="Bild 8"/>
          <p:cNvPicPr>
            <a:picLocks noChangeAspect="1"/>
          </p:cNvPicPr>
          <p:nvPr/>
        </p:nvPicPr>
        <p:blipFill rotWithShape="1">
          <a:blip r:embed="rId2"/>
          <a:srcRect l="10812" r="16932"/>
          <a:stretch/>
        </p:blipFill>
        <p:spPr>
          <a:xfrm>
            <a:off x="6228184" y="3789040"/>
            <a:ext cx="1118505" cy="1547999"/>
          </a:xfrm>
          <a:prstGeom prst="rect">
            <a:avLst/>
          </a:prstGeom>
        </p:spPr>
      </p:pic>
      <p:pic>
        <p:nvPicPr>
          <p:cNvPr id="10" name="Bild 9" descr="georges_antoine_croppe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8297" y="3789040"/>
            <a:ext cx="1175949" cy="1547976"/>
          </a:xfrm>
          <a:prstGeom prst="rect">
            <a:avLst/>
          </a:prstGeom>
        </p:spPr>
      </p:pic>
      <p:pic>
        <p:nvPicPr>
          <p:cNvPr id="11" name="Bild 10"/>
          <p:cNvPicPr>
            <a:picLocks noChangeAspect="1"/>
          </p:cNvPicPr>
          <p:nvPr/>
        </p:nvPicPr>
        <p:blipFill rotWithShape="1">
          <a:blip r:embed="rId4"/>
          <a:srcRect l="13755" t="13963" r="16414" b="14956"/>
          <a:stretch/>
        </p:blipFill>
        <p:spPr>
          <a:xfrm>
            <a:off x="1514041" y="3789040"/>
            <a:ext cx="1139125" cy="1548000"/>
          </a:xfrm>
          <a:prstGeom prst="rect">
            <a:avLst/>
          </a:prstGeom>
        </p:spPr>
      </p:pic>
      <p:sp>
        <p:nvSpPr>
          <p:cNvPr id="12" name="正方形/長方形 5"/>
          <p:cNvSpPr>
            <a:spLocks noChangeArrowheads="1"/>
          </p:cNvSpPr>
          <p:nvPr/>
        </p:nvSpPr>
        <p:spPr bwMode="auto">
          <a:xfrm>
            <a:off x="323529" y="1196752"/>
            <a:ext cx="748883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ja-JP" sz="2000" dirty="0">
                <a:solidFill>
                  <a:srgbClr val="595959"/>
                </a:solidFill>
                <a:latin typeface="Arial"/>
                <a:cs typeface="Arial"/>
              </a:rPr>
              <a:t>Tight-binding model + time-dependent mean-field theory:</a:t>
            </a:r>
          </a:p>
        </p:txBody>
      </p:sp>
    </p:spTree>
    <p:extLst>
      <p:ext uri="{BB962C8B-B14F-4D97-AF65-F5344CB8AC3E}">
        <p14:creationId xmlns:p14="http://schemas.microsoft.com/office/powerpoint/2010/main" val="420662174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Electron-boson coupling</a:t>
            </a:r>
          </a:p>
        </p:txBody>
      </p:sp>
      <p:pic>
        <p:nvPicPr>
          <p:cNvPr id="4" name="arpes_hight_weak.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9747" t="14631" r="13160" b="11431"/>
          <a:stretch/>
        </p:blipFill>
        <p:spPr>
          <a:xfrm>
            <a:off x="0" y="1967607"/>
            <a:ext cx="5145400" cy="3813048"/>
          </a:xfrm>
          <a:prstGeom prst="rect">
            <a:avLst/>
          </a:prstGeom>
        </p:spPr>
      </p:pic>
      <p:pic>
        <p:nvPicPr>
          <p:cNvPr id="5" name="arpes_hight_strong.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7"/>
          <a:srcRect l="20388" t="14901" r="16166" b="11843"/>
          <a:stretch/>
        </p:blipFill>
        <p:spPr>
          <a:xfrm>
            <a:off x="4887682" y="1978018"/>
            <a:ext cx="4245908" cy="3787986"/>
          </a:xfrm>
          <a:prstGeom prst="rect">
            <a:avLst/>
          </a:prstGeom>
        </p:spPr>
      </p:pic>
      <p:sp>
        <p:nvSpPr>
          <p:cNvPr id="6" name="TextBox 4"/>
          <p:cNvSpPr txBox="1"/>
          <p:nvPr/>
        </p:nvSpPr>
        <p:spPr>
          <a:xfrm>
            <a:off x="1819866" y="1424020"/>
            <a:ext cx="1412090" cy="369332"/>
          </a:xfrm>
          <a:prstGeom prst="rect">
            <a:avLst/>
          </a:prstGeom>
          <a:noFill/>
        </p:spPr>
        <p:txBody>
          <a:bodyPr wrap="none" rtlCol="0">
            <a:spAutoFit/>
          </a:bodyPr>
          <a:lstStyle/>
          <a:p>
            <a:r>
              <a:rPr lang="en-US" u="sng" dirty="0">
                <a:solidFill>
                  <a:srgbClr val="1F497D"/>
                </a:solidFill>
              </a:rPr>
              <a:t>Weak pump</a:t>
            </a:r>
          </a:p>
        </p:txBody>
      </p:sp>
      <p:sp>
        <p:nvSpPr>
          <p:cNvPr id="7" name="TextBox 5"/>
          <p:cNvSpPr txBox="1"/>
          <p:nvPr/>
        </p:nvSpPr>
        <p:spPr>
          <a:xfrm>
            <a:off x="6417394" y="1424020"/>
            <a:ext cx="1506317" cy="369332"/>
          </a:xfrm>
          <a:prstGeom prst="rect">
            <a:avLst/>
          </a:prstGeom>
          <a:noFill/>
        </p:spPr>
        <p:txBody>
          <a:bodyPr wrap="none" rtlCol="0">
            <a:spAutoFit/>
          </a:bodyPr>
          <a:lstStyle/>
          <a:p>
            <a:r>
              <a:rPr lang="en-US" u="sng" dirty="0">
                <a:solidFill>
                  <a:srgbClr val="1F497D"/>
                </a:solidFill>
              </a:rPr>
              <a:t>Strong pump</a:t>
            </a:r>
          </a:p>
        </p:txBody>
      </p:sp>
      <p:sp>
        <p:nvSpPr>
          <p:cNvPr id="8" name="TextBox 6"/>
          <p:cNvSpPr txBox="1"/>
          <p:nvPr/>
        </p:nvSpPr>
        <p:spPr>
          <a:xfrm>
            <a:off x="4003341" y="1945752"/>
            <a:ext cx="1879053" cy="369332"/>
          </a:xfrm>
          <a:prstGeom prst="rect">
            <a:avLst/>
          </a:prstGeom>
          <a:noFill/>
        </p:spPr>
        <p:txBody>
          <a:bodyPr wrap="none" rtlCol="0">
            <a:spAutoFit/>
          </a:bodyPr>
          <a:lstStyle/>
          <a:p>
            <a:r>
              <a:rPr lang="en-US" dirty="0">
                <a:solidFill>
                  <a:srgbClr val="3366FF"/>
                </a:solidFill>
              </a:rPr>
              <a:t>time unit = </a:t>
            </a:r>
            <a:r>
              <a:rPr lang="en-US" dirty="0" smtClean="0">
                <a:solidFill>
                  <a:srgbClr val="3366FF"/>
                </a:solidFill>
              </a:rPr>
              <a:t>0.66 </a:t>
            </a:r>
            <a:r>
              <a:rPr lang="en-US" dirty="0" err="1">
                <a:solidFill>
                  <a:srgbClr val="3366FF"/>
                </a:solidFill>
              </a:rPr>
              <a:t>fs</a:t>
            </a:r>
            <a:endParaRPr lang="en-US" dirty="0">
              <a:solidFill>
                <a:srgbClr val="3366FF"/>
              </a:solidFill>
            </a:endParaRPr>
          </a:p>
        </p:txBody>
      </p:sp>
      <p:sp>
        <p:nvSpPr>
          <p:cNvPr id="9" name="TextBox 7"/>
          <p:cNvSpPr txBox="1"/>
          <p:nvPr/>
        </p:nvSpPr>
        <p:spPr>
          <a:xfrm>
            <a:off x="1479400" y="6093296"/>
            <a:ext cx="6816564" cy="461665"/>
          </a:xfrm>
          <a:prstGeom prst="rect">
            <a:avLst/>
          </a:prstGeom>
          <a:noFill/>
          <a:ln w="25400">
            <a:solidFill>
              <a:srgbClr val="BB0000"/>
            </a:solidFill>
          </a:ln>
        </p:spPr>
        <p:txBody>
          <a:bodyPr wrap="square" rtlCol="0">
            <a:spAutoFit/>
          </a:bodyPr>
          <a:lstStyle/>
          <a:p>
            <a:pPr algn="ctr"/>
            <a:r>
              <a:rPr lang="en-US" sz="2400" dirty="0">
                <a:solidFill>
                  <a:schemeClr val="tx2"/>
                </a:solidFill>
              </a:rPr>
              <a:t>nonlinear response for strong pump</a:t>
            </a:r>
          </a:p>
        </p:txBody>
      </p:sp>
      <p:cxnSp>
        <p:nvCxnSpPr>
          <p:cNvPr id="10" name="Straight Connector 9"/>
          <p:cNvCxnSpPr/>
          <p:nvPr/>
        </p:nvCxnSpPr>
        <p:spPr>
          <a:xfrm>
            <a:off x="739119" y="4143429"/>
            <a:ext cx="8404881" cy="0"/>
          </a:xfrm>
          <a:prstGeom prst="line">
            <a:avLst/>
          </a:prstGeom>
          <a:ln>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3"/>
          <p:cNvCxnSpPr/>
          <p:nvPr/>
        </p:nvCxnSpPr>
        <p:spPr>
          <a:xfrm>
            <a:off x="739119" y="4285418"/>
            <a:ext cx="8404881" cy="0"/>
          </a:xfrm>
          <a:prstGeom prst="line">
            <a:avLst/>
          </a:prstGeom>
          <a:ln>
            <a:solidFill>
              <a:srgbClr val="BB0000"/>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4"/>
          <p:cNvCxnSpPr/>
          <p:nvPr/>
        </p:nvCxnSpPr>
        <p:spPr>
          <a:xfrm>
            <a:off x="739119" y="4000573"/>
            <a:ext cx="8404881" cy="0"/>
          </a:xfrm>
          <a:prstGeom prst="line">
            <a:avLst/>
          </a:prstGeom>
          <a:ln>
            <a:solidFill>
              <a:srgbClr val="BB0000"/>
            </a:solidFill>
          </a:ln>
          <a:effectLst/>
        </p:spPr>
        <p:style>
          <a:lnRef idx="2">
            <a:schemeClr val="accent1"/>
          </a:lnRef>
          <a:fillRef idx="0">
            <a:schemeClr val="accent1"/>
          </a:fillRef>
          <a:effectRef idx="1">
            <a:schemeClr val="accent1"/>
          </a:effectRef>
          <a:fontRef idx="minor">
            <a:schemeClr val="tx1"/>
          </a:fontRef>
        </p:style>
      </p:cxnSp>
      <p:sp>
        <p:nvSpPr>
          <p:cNvPr id="13" name="TextBox 11"/>
          <p:cNvSpPr txBox="1"/>
          <p:nvPr/>
        </p:nvSpPr>
        <p:spPr>
          <a:xfrm>
            <a:off x="1479400" y="5589240"/>
            <a:ext cx="6816564" cy="461665"/>
          </a:xfrm>
          <a:prstGeom prst="rect">
            <a:avLst/>
          </a:prstGeom>
          <a:noFill/>
          <a:ln w="25400">
            <a:solidFill>
              <a:srgbClr val="BB0000"/>
            </a:solidFill>
          </a:ln>
        </p:spPr>
        <p:txBody>
          <a:bodyPr wrap="square" rtlCol="0">
            <a:spAutoFit/>
          </a:bodyPr>
          <a:lstStyle/>
          <a:p>
            <a:pPr algn="ctr"/>
            <a:r>
              <a:rPr lang="en-US" sz="2400" dirty="0" err="1" smtClean="0">
                <a:solidFill>
                  <a:srgbClr val="1F497D"/>
                </a:solidFill>
              </a:rPr>
              <a:t>boson window effect for fast versus slow relaxation</a:t>
            </a:r>
            <a:endParaRPr lang="en-US" sz="2400" dirty="0">
              <a:solidFill>
                <a:srgbClr val="1F497D"/>
              </a:solidFill>
            </a:endParaRPr>
          </a:p>
        </p:txBody>
      </p:sp>
      <p:sp>
        <p:nvSpPr>
          <p:cNvPr id="24" name="Foliennummernplatzhalter 1"/>
          <p:cNvSpPr>
            <a:spLocks noGrp="1"/>
          </p:cNvSpPr>
          <p:nvPr>
            <p:ph type="sldNum" sz="quarter" idx="12"/>
          </p:nvPr>
        </p:nvSpPr>
        <p:spPr>
          <a:xfrm>
            <a:off x="6553200" y="6356350"/>
            <a:ext cx="2133600" cy="365125"/>
          </a:xfrm>
        </p:spPr>
        <p:txBody>
          <a:bodyPr/>
          <a:lstStyle/>
          <a:p>
            <a:pPr>
              <a:defRPr/>
            </a:pPr>
            <a:fld id="{116998F7-1993-47F0-8215-3DE1303FD577}" type="slidenum">
              <a:rPr lang="en-US" smtClean="0">
                <a:solidFill>
                  <a:prstClr val="black">
                    <a:tint val="75000"/>
                  </a:prstClr>
                </a:solidFill>
              </a:rPr>
              <a:pPr>
                <a:defRPr/>
              </a:pPr>
              <a:t>5</a:t>
            </a:fld>
            <a:endParaRPr lang="en-US">
              <a:solidFill>
                <a:prstClr val="black">
                  <a:tint val="75000"/>
                </a:prstClr>
              </a:solidFill>
            </a:endParaRPr>
          </a:p>
        </p:txBody>
      </p:sp>
      <p:sp>
        <p:nvSpPr>
          <p:cNvPr id="26" name="Textfeld 25"/>
          <p:cNvSpPr txBox="1"/>
          <p:nvPr/>
        </p:nvSpPr>
        <p:spPr>
          <a:xfrm>
            <a:off x="0" y="692696"/>
            <a:ext cx="2378489" cy="307777"/>
          </a:xfrm>
          <a:prstGeom prst="rect">
            <a:avLst/>
          </a:prstGeom>
          <a:noFill/>
        </p:spPr>
        <p:txBody>
          <a:bodyPr wrap="square" rtlCol="0">
            <a:spAutoFit/>
          </a:bodyPr>
          <a:lstStyle/>
          <a:p>
            <a:pPr marL="0" lvl="1"/>
            <a:r>
              <a:rPr lang="en-US" sz="1400" i="1" dirty="0">
                <a:solidFill>
                  <a:srgbClr val="008000"/>
                </a:solidFill>
                <a:latin typeface="Calibri"/>
                <a:cs typeface="Calibri"/>
              </a:rPr>
              <a:t>PRX 3, 041033 (2013)</a:t>
            </a:r>
          </a:p>
        </p:txBody>
      </p:sp>
      <p:pic>
        <p:nvPicPr>
          <p:cNvPr id="15" name="Bild 14"/>
          <p:cNvPicPr>
            <a:picLocks noChangeAspect="1"/>
          </p:cNvPicPr>
          <p:nvPr/>
        </p:nvPicPr>
        <p:blipFill rotWithShape="1">
          <a:blip r:embed="rId8"/>
          <a:srcRect r="48515"/>
          <a:stretch/>
        </p:blipFill>
        <p:spPr>
          <a:xfrm>
            <a:off x="0" y="5341427"/>
            <a:ext cx="1377157" cy="1516573"/>
          </a:xfrm>
          <a:prstGeom prst="rect">
            <a:avLst/>
          </a:prstGeom>
        </p:spPr>
      </p:pic>
    </p:spTree>
    <p:extLst>
      <p:ext uri="{BB962C8B-B14F-4D97-AF65-F5344CB8AC3E}">
        <p14:creationId xmlns:p14="http://schemas.microsoft.com/office/powerpoint/2010/main" val="4088262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40" fill="hold"/>
                                        <p:tgtEl>
                                          <p:spTgt spid="4"/>
                                        </p:tgtEl>
                                      </p:cBhvr>
                                    </p:cmd>
                                  </p:childTnLst>
                                </p:cTn>
                              </p:par>
                            </p:childTnLst>
                          </p:cTn>
                        </p:par>
                        <p:par>
                          <p:cTn id="7" fill="hold">
                            <p:stCondLst>
                              <p:cond delay="4040"/>
                            </p:stCondLst>
                            <p:childTnLst>
                              <p:par>
                                <p:cTn id="8" presetID="1" presetClass="mediacall" presetSubtype="0" fill="hold" nodeType="afterEffect">
                                  <p:stCondLst>
                                    <p:cond delay="0"/>
                                  </p:stCondLst>
                                  <p:childTnLst>
                                    <p:cmd type="call" cmd="playFrom(0.0)">
                                      <p:cBhvr>
                                        <p:cTn id="9" dur="40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4"/>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4"/>
                                        </p:tgtEl>
                                      </p:cBhvr>
                                    </p:cmd>
                                  </p:childTnLst>
                                </p:cTn>
                              </p:par>
                            </p:childTnLst>
                          </p:cTn>
                        </p:par>
                      </p:childTnLst>
                    </p:cTn>
                  </p:par>
                </p:childTnLst>
              </p:cTn>
              <p:nextCondLst>
                <p:cond evt="onClick" delay="0">
                  <p:tgtEl>
                    <p:spTgt spid="4"/>
                  </p:tgtEl>
                </p:cond>
              </p:nextCondLst>
            </p:seq>
            <p:seq concurrent="1" nextAc="seek">
              <p:cTn id="15" restart="whenNotActive" fill="hold" evtFilter="cancelBubble" nodeType="interactiveSeq">
                <p:stCondLst>
                  <p:cond evt="onClick" delay="0">
                    <p:tgtEl>
                      <p:spTgt spid="5"/>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5"/>
                                        </p:tgtEl>
                                      </p:cBhvr>
                                    </p:cmd>
                                  </p:childTnLst>
                                </p:cTn>
                              </p:par>
                            </p:childTnLst>
                          </p:cTn>
                        </p:par>
                      </p:childTnLst>
                    </p:cTn>
                  </p:par>
                </p:childTnLst>
              </p:cTn>
              <p:nextCondLst>
                <p:cond evt="onClick" delay="0">
                  <p:tgtEl>
                    <p:spTgt spid="5"/>
                  </p:tgtEl>
                </p:cond>
              </p:nextCondLst>
            </p:seq>
            <p:video>
              <p:cMediaNode vol="80000">
                <p:cTn id="20" repeatCount="indefinite" fill="hold" display="0">
                  <p:stCondLst>
                    <p:cond delay="indefinite"/>
                  </p:stCondLst>
                </p:cTn>
                <p:tgtEl>
                  <p:spTgt spid="4"/>
                </p:tgtEl>
              </p:cMediaNode>
            </p:video>
            <p:video>
              <p:cMediaNode vol="80000">
                <p:cTn id="21" repeatCount="indefinite" fill="hold" display="0">
                  <p:stCondLst>
                    <p:cond delay="indefinite"/>
                  </p:stCondLst>
                </p:cTn>
                <p:tgtEl>
                  <p:spTgt spid="5"/>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smtClean="0"/>
              <a:t>Ultrafast Materials Science today</a:t>
            </a:r>
            <a:endParaRPr lang="de-DE" dirty="0"/>
          </a:p>
        </p:txBody>
      </p:sp>
      <p:sp>
        <p:nvSpPr>
          <p:cNvPr id="2" name="Foliennummernplatzhalter 1"/>
          <p:cNvSpPr>
            <a:spLocks noGrp="1"/>
          </p:cNvSpPr>
          <p:nvPr>
            <p:ph type="sldNum" sz="quarter" idx="12"/>
          </p:nvPr>
        </p:nvSpPr>
        <p:spPr/>
        <p:txBody>
          <a:bodyPr/>
          <a:lstStyle/>
          <a:p>
            <a:pPr>
              <a:defRPr/>
            </a:pPr>
            <a:fld id="{116998F7-1993-47F0-8215-3DE1303FD577}" type="slidenum">
              <a:rPr lang="en-US" smtClean="0">
                <a:solidFill>
                  <a:prstClr val="black">
                    <a:tint val="75000"/>
                  </a:prstClr>
                </a:solidFill>
              </a:rPr>
              <a:pPr>
                <a:defRPr/>
              </a:pPr>
              <a:t>6</a:t>
            </a:fld>
            <a:endParaRPr lang="en-US">
              <a:solidFill>
                <a:prstClr val="black">
                  <a:tint val="75000"/>
                </a:prstClr>
              </a:solidFill>
            </a:endParaRPr>
          </a:p>
        </p:txBody>
      </p:sp>
      <p:sp>
        <p:nvSpPr>
          <p:cNvPr id="4" name="Titel 1"/>
          <p:cNvSpPr txBox="1">
            <a:spLocks/>
          </p:cNvSpPr>
          <p:nvPr/>
        </p:nvSpPr>
        <p:spPr>
          <a:xfrm>
            <a:off x="381821" y="44624"/>
            <a:ext cx="7762155" cy="905721"/>
          </a:xfrm>
          <a:prstGeom prst="rect">
            <a:avLst/>
          </a:prstGeom>
        </p:spPr>
        <p:txBody>
          <a:bodyPr>
            <a:normAutofit/>
          </a:bodyPr>
          <a:lstStyle>
            <a:lvl1pPr algn="l" defTabSz="914400" rtl="0" eaLnBrk="1" latinLnBrk="0" hangingPunct="1">
              <a:spcBef>
                <a:spcPct val="0"/>
              </a:spcBef>
              <a:buNone/>
              <a:defRPr sz="3200" kern="1200">
                <a:solidFill>
                  <a:schemeClr val="tx1"/>
                </a:solidFill>
                <a:latin typeface="Arial" pitchFamily="34" charset="0"/>
                <a:ea typeface="+mj-ea"/>
                <a:cs typeface="Arial" pitchFamily="34" charset="0"/>
              </a:defRPr>
            </a:lvl1pPr>
          </a:lstStyle>
          <a:p>
            <a:endParaRPr lang="de-DE" dirty="0"/>
          </a:p>
        </p:txBody>
      </p:sp>
      <p:sp>
        <p:nvSpPr>
          <p:cNvPr id="12" name="TextBox 29"/>
          <p:cNvSpPr txBox="1"/>
          <p:nvPr/>
        </p:nvSpPr>
        <p:spPr>
          <a:xfrm>
            <a:off x="7224897" y="5877272"/>
            <a:ext cx="1391264" cy="523220"/>
          </a:xfrm>
          <a:prstGeom prst="rect">
            <a:avLst/>
          </a:prstGeom>
          <a:noFill/>
        </p:spPr>
        <p:txBody>
          <a:bodyPr wrap="none" rtlCol="0">
            <a:spAutoFit/>
          </a:bodyPr>
          <a:lstStyle/>
          <a:p>
            <a:r>
              <a:rPr lang="en-US" sz="1400" i="1" dirty="0">
                <a:solidFill>
                  <a:srgbClr val="008000"/>
                </a:solidFill>
                <a:latin typeface="Calibri"/>
                <a:cs typeface="Calibri"/>
              </a:rPr>
              <a:t>Image </a:t>
            </a:r>
            <a:r>
              <a:rPr lang="en-US" sz="1400" i="1" dirty="0" smtClean="0">
                <a:solidFill>
                  <a:srgbClr val="008000"/>
                </a:solidFill>
                <a:latin typeface="Calibri"/>
                <a:cs typeface="Calibri"/>
              </a:rPr>
              <a:t>courtesy:</a:t>
            </a:r>
          </a:p>
          <a:p>
            <a:r>
              <a:rPr lang="en-US" sz="1400" i="1" dirty="0" smtClean="0">
                <a:solidFill>
                  <a:srgbClr val="008000"/>
                </a:solidFill>
                <a:latin typeface="Calibri"/>
                <a:cs typeface="Calibri"/>
              </a:rPr>
              <a:t>D. Basov</a:t>
            </a:r>
            <a:endParaRPr lang="en-US" sz="1400" i="1" dirty="0">
              <a:solidFill>
                <a:srgbClr val="008000"/>
              </a:solidFill>
              <a:latin typeface="Calibri"/>
              <a:cs typeface="Calibri"/>
            </a:endParaRPr>
          </a:p>
        </p:txBody>
      </p:sp>
      <p:pic>
        <p:nvPicPr>
          <p:cNvPr id="13" name="Picture 6"/>
          <p:cNvPicPr>
            <a:picLocks noChangeAspect="1" noChangeArrowheads="1"/>
          </p:cNvPicPr>
          <p:nvPr/>
        </p:nvPicPr>
        <p:blipFill>
          <a:blip r:embed="rId3" cstate="print"/>
          <a:srcRect/>
          <a:stretch>
            <a:fillRect/>
          </a:stretch>
        </p:blipFill>
        <p:spPr bwMode="auto">
          <a:xfrm>
            <a:off x="5663814" y="1923628"/>
            <a:ext cx="3262745" cy="2901730"/>
          </a:xfrm>
          <a:prstGeom prst="rect">
            <a:avLst/>
          </a:prstGeom>
          <a:noFill/>
          <a:ln w="9525">
            <a:noFill/>
            <a:miter lim="800000"/>
            <a:headEnd/>
            <a:tailEnd/>
          </a:ln>
        </p:spPr>
      </p:pic>
      <p:sp>
        <p:nvSpPr>
          <p:cNvPr id="15" name="Text Box 9"/>
          <p:cNvSpPr txBox="1">
            <a:spLocks noChangeArrowheads="1"/>
          </p:cNvSpPr>
          <p:nvPr/>
        </p:nvSpPr>
        <p:spPr bwMode="auto">
          <a:xfrm>
            <a:off x="228600" y="3627118"/>
            <a:ext cx="5257800" cy="954010"/>
          </a:xfrm>
          <a:prstGeom prst="rect">
            <a:avLst/>
          </a:prstGeom>
          <a:noFill/>
          <a:ln w="9525">
            <a:noFill/>
            <a:miter lim="800000"/>
            <a:headEnd/>
            <a:tailEnd/>
          </a:ln>
        </p:spPr>
        <p:txBody>
          <a:bodyPr lIns="91340" tIns="45672" rIns="91340" bIns="45672">
            <a:spAutoFit/>
          </a:bodyPr>
          <a:lstStyle/>
          <a:p>
            <a:pPr defTabSz="456772" eaLnBrk="0"/>
            <a:r>
              <a:rPr lang="en-US" sz="2000" i="1" dirty="0" smtClean="0">
                <a:solidFill>
                  <a:srgbClr val="0000FF"/>
                </a:solidFill>
                <a:latin typeface="Calibri"/>
                <a:ea typeface="ＭＳ Ｐゴシック" pitchFamily="34" charset="-128"/>
              </a:rPr>
              <a:t>Understanding ordered phases</a:t>
            </a:r>
            <a:endParaRPr lang="en-US" sz="2000" i="1" dirty="0">
              <a:solidFill>
                <a:srgbClr val="0000FF"/>
              </a:solidFill>
              <a:latin typeface="Calibri"/>
              <a:ea typeface="ＭＳ Ｐゴシック" pitchFamily="34" charset="-128"/>
            </a:endParaRPr>
          </a:p>
          <a:p>
            <a:pPr marL="204955" indent="-204955" defTabSz="456772" eaLnBrk="0">
              <a:buFont typeface="Wingdings" pitchFamily="2" charset="2"/>
              <a:buChar char="§"/>
            </a:pPr>
            <a:r>
              <a:rPr lang="en-US" dirty="0" smtClean="0">
                <a:solidFill>
                  <a:prstClr val="black"/>
                </a:solidFill>
                <a:latin typeface="Calibri"/>
                <a:ea typeface="ＭＳ Ｐゴシック" pitchFamily="34" charset="-128"/>
              </a:rPr>
              <a:t>Collective oscillations</a:t>
            </a:r>
          </a:p>
          <a:p>
            <a:pPr marL="204955" indent="-204955" defTabSz="456772" eaLnBrk="0">
              <a:buFont typeface="Wingdings" pitchFamily="2" charset="2"/>
              <a:buChar char="§"/>
            </a:pPr>
            <a:r>
              <a:rPr lang="en-US" dirty="0" smtClean="0">
                <a:solidFill>
                  <a:srgbClr val="FF0000"/>
                </a:solidFill>
                <a:latin typeface="Calibri"/>
                <a:ea typeface="ＭＳ Ｐゴシック" pitchFamily="34" charset="-128"/>
              </a:rPr>
              <a:t>Competing </a:t>
            </a:r>
            <a:r>
              <a:rPr lang="en-US" dirty="0">
                <a:solidFill>
                  <a:srgbClr val="FF0000"/>
                </a:solidFill>
                <a:latin typeface="Calibri"/>
                <a:ea typeface="ＭＳ Ｐゴシック" pitchFamily="34" charset="-128"/>
              </a:rPr>
              <a:t>order </a:t>
            </a:r>
            <a:r>
              <a:rPr lang="en-US" dirty="0" smtClean="0">
                <a:solidFill>
                  <a:srgbClr val="FF0000"/>
                </a:solidFill>
                <a:latin typeface="Calibri"/>
                <a:ea typeface="ＭＳ Ｐゴシック" pitchFamily="34" charset="-128"/>
              </a:rPr>
              <a:t>parameters</a:t>
            </a:r>
          </a:p>
        </p:txBody>
      </p:sp>
      <p:sp>
        <p:nvSpPr>
          <p:cNvPr id="16" name="Text Box 10"/>
          <p:cNvSpPr txBox="1">
            <a:spLocks noChangeArrowheads="1"/>
          </p:cNvSpPr>
          <p:nvPr/>
        </p:nvSpPr>
        <p:spPr bwMode="auto">
          <a:xfrm>
            <a:off x="228600" y="1417638"/>
            <a:ext cx="5410200" cy="954010"/>
          </a:xfrm>
          <a:prstGeom prst="rect">
            <a:avLst/>
          </a:prstGeom>
          <a:noFill/>
          <a:ln w="9525">
            <a:noFill/>
            <a:miter lim="800000"/>
            <a:headEnd/>
            <a:tailEnd/>
          </a:ln>
        </p:spPr>
        <p:txBody>
          <a:bodyPr lIns="91340" tIns="45672" rIns="91340" bIns="45672">
            <a:spAutoFit/>
          </a:bodyPr>
          <a:lstStyle/>
          <a:p>
            <a:pPr defTabSz="456772" eaLnBrk="0"/>
            <a:r>
              <a:rPr lang="en-US" sz="2000" i="1" dirty="0">
                <a:solidFill>
                  <a:srgbClr val="0000FF"/>
                </a:solidFill>
                <a:latin typeface="Calibri"/>
                <a:ea typeface="ＭＳ Ｐゴシック" pitchFamily="34" charset="-128"/>
              </a:rPr>
              <a:t>Understanding the nature of </a:t>
            </a:r>
            <a:r>
              <a:rPr lang="en-US" sz="2000" i="1" dirty="0" smtClean="0">
                <a:solidFill>
                  <a:srgbClr val="0000FF"/>
                </a:solidFill>
                <a:latin typeface="Calibri"/>
                <a:ea typeface="ＭＳ Ｐゴシック" pitchFamily="34" charset="-128"/>
              </a:rPr>
              <a:t>quasiparticles</a:t>
            </a:r>
            <a:endParaRPr lang="en-US" sz="2000" i="1" dirty="0">
              <a:solidFill>
                <a:srgbClr val="0000FF"/>
              </a:solidFill>
              <a:latin typeface="Calibri"/>
              <a:ea typeface="ＭＳ Ｐゴシック" pitchFamily="34" charset="-128"/>
            </a:endParaRPr>
          </a:p>
          <a:p>
            <a:pPr marL="204955" indent="-204955" defTabSz="456772" eaLnBrk="0">
              <a:buFont typeface="Wingdings" pitchFamily="2" charset="2"/>
              <a:buChar char="§"/>
            </a:pPr>
            <a:r>
              <a:rPr lang="en-US" dirty="0" smtClean="0">
                <a:solidFill>
                  <a:prstClr val="black"/>
                </a:solidFill>
                <a:latin typeface="Calibri"/>
                <a:ea typeface="ＭＳ Ｐゴシック" pitchFamily="34" charset="-128"/>
              </a:rPr>
              <a:t>Relaxation dynamics</a:t>
            </a:r>
          </a:p>
          <a:p>
            <a:pPr marL="204955" indent="-204955" defTabSz="456772" eaLnBrk="0">
              <a:buFont typeface="Wingdings" pitchFamily="2" charset="2"/>
              <a:buChar char="§"/>
            </a:pPr>
            <a:r>
              <a:rPr lang="en-US" dirty="0">
                <a:solidFill>
                  <a:srgbClr val="FF0000"/>
                </a:solidFill>
                <a:latin typeface="Calibri"/>
                <a:ea typeface="ＭＳ Ｐゴシック" pitchFamily="34" charset="-128"/>
              </a:rPr>
              <a:t>Control of  couplings</a:t>
            </a:r>
            <a:endParaRPr lang="en-US" dirty="0" smtClean="0">
              <a:solidFill>
                <a:srgbClr val="FF0000"/>
              </a:solidFill>
              <a:latin typeface="Calibri"/>
              <a:ea typeface="ＭＳ Ｐゴシック" pitchFamily="34" charset="-128"/>
            </a:endParaRPr>
          </a:p>
        </p:txBody>
      </p:sp>
      <p:pic>
        <p:nvPicPr>
          <p:cNvPr id="10" name="Bild 9"/>
          <p:cNvPicPr>
            <a:picLocks noChangeAspect="1"/>
          </p:cNvPicPr>
          <p:nvPr/>
        </p:nvPicPr>
        <p:blipFill rotWithShape="1">
          <a:blip r:embed="rId4"/>
          <a:srcRect l="13888" t="2448" r="55599" b="57265"/>
          <a:stretch/>
        </p:blipFill>
        <p:spPr>
          <a:xfrm>
            <a:off x="3852938" y="2107726"/>
            <a:ext cx="1204693" cy="901807"/>
          </a:xfrm>
          <a:prstGeom prst="rect">
            <a:avLst/>
          </a:prstGeom>
        </p:spPr>
      </p:pic>
      <p:sp>
        <p:nvSpPr>
          <p:cNvPr id="3" name="Textfeld 2"/>
          <p:cNvSpPr txBox="1"/>
          <p:nvPr/>
        </p:nvSpPr>
        <p:spPr>
          <a:xfrm>
            <a:off x="1291488" y="2204864"/>
            <a:ext cx="2632440" cy="2031325"/>
          </a:xfrm>
          <a:prstGeom prst="rect">
            <a:avLst/>
          </a:prstGeom>
          <a:noFill/>
        </p:spPr>
        <p:txBody>
          <a:bodyPr wrap="square" rtlCol="0">
            <a:spAutoFit/>
          </a:bodyPr>
          <a:lstStyle/>
          <a:p>
            <a:pPr marL="0" lvl="1"/>
            <a:r>
              <a:rPr lang="en-US" sz="1400" i="1" dirty="0">
                <a:solidFill>
                  <a:srgbClr val="008000"/>
                </a:solidFill>
                <a:latin typeface="Calibri"/>
                <a:cs typeface="Calibri"/>
              </a:rPr>
              <a:t>PRL 111, 077401 (2013)</a:t>
            </a:r>
          </a:p>
          <a:p>
            <a:pPr marL="0" lvl="1"/>
            <a:r>
              <a:rPr lang="en-US" sz="1400" i="1" dirty="0">
                <a:solidFill>
                  <a:srgbClr val="008000"/>
                </a:solidFill>
                <a:latin typeface="Calibri"/>
                <a:cs typeface="Calibri"/>
              </a:rPr>
              <a:t>PRX 3, 041033 (2013)</a:t>
            </a:r>
          </a:p>
          <a:p>
            <a:pPr marL="0" lvl="1"/>
            <a:r>
              <a:rPr lang="en-US" sz="1400" i="1" dirty="0">
                <a:solidFill>
                  <a:srgbClr val="008000"/>
                </a:solidFill>
                <a:latin typeface="Calibri"/>
                <a:cs typeface="Calibri"/>
              </a:rPr>
              <a:t>PRB 87, 235139 (2013)</a:t>
            </a:r>
          </a:p>
          <a:p>
            <a:pPr marL="0" lvl="1"/>
            <a:r>
              <a:rPr lang="en-US" sz="1400" i="1" dirty="0">
                <a:solidFill>
                  <a:srgbClr val="008000"/>
                </a:solidFill>
                <a:latin typeface="Calibri"/>
                <a:cs typeface="Calibri"/>
              </a:rPr>
              <a:t>PRB 90, 075126 (2014)</a:t>
            </a:r>
          </a:p>
          <a:p>
            <a:pPr marL="0" lvl="1"/>
            <a:r>
              <a:rPr lang="en-US" sz="1400" i="1" dirty="0">
                <a:solidFill>
                  <a:srgbClr val="008000"/>
                </a:solidFill>
                <a:latin typeface="Calibri"/>
                <a:cs typeface="Calibri"/>
              </a:rPr>
              <a:t>Nature Commun. 7, 13761 (2016)</a:t>
            </a:r>
          </a:p>
          <a:p>
            <a:pPr marL="0" lvl="1"/>
            <a:r>
              <a:rPr lang="en-US" sz="1400" i="1" dirty="0">
                <a:solidFill>
                  <a:srgbClr val="FF0000"/>
                </a:solidFill>
                <a:cs typeface="Calibri"/>
              </a:rPr>
              <a:t>PRB 95, 024304 (2017)</a:t>
            </a:r>
          </a:p>
          <a:p>
            <a:pPr marL="0" lvl="1"/>
            <a:r>
              <a:rPr lang="en-US" sz="1400" i="1" dirty="0">
                <a:solidFill>
                  <a:srgbClr val="FF0000"/>
                </a:solidFill>
                <a:cs typeface="Calibri"/>
              </a:rPr>
              <a:t>arXiv:1702.00952</a:t>
            </a:r>
          </a:p>
          <a:p>
            <a:pPr marL="0" lvl="1"/>
            <a:endParaRPr lang="en-US" sz="1400" i="1" dirty="0">
              <a:solidFill>
                <a:srgbClr val="008000"/>
              </a:solidFill>
              <a:latin typeface="Calibri"/>
              <a:cs typeface="Calibri"/>
            </a:endParaRPr>
          </a:p>
          <a:p>
            <a:endParaRPr lang="de-DE" sz="1400">
              <a:latin typeface="Calibri"/>
              <a:cs typeface="Calibri"/>
            </a:endParaRPr>
          </a:p>
        </p:txBody>
      </p:sp>
      <p:sp>
        <p:nvSpPr>
          <p:cNvPr id="14" name="Textfeld 13"/>
          <p:cNvSpPr txBox="1"/>
          <p:nvPr/>
        </p:nvSpPr>
        <p:spPr>
          <a:xfrm>
            <a:off x="1291488" y="4490536"/>
            <a:ext cx="1952402" cy="738664"/>
          </a:xfrm>
          <a:prstGeom prst="rect">
            <a:avLst/>
          </a:prstGeom>
          <a:noFill/>
        </p:spPr>
        <p:txBody>
          <a:bodyPr wrap="none" rtlCol="0">
            <a:spAutoFit/>
          </a:bodyPr>
          <a:lstStyle/>
          <a:p>
            <a:pPr marL="0" lvl="1"/>
            <a:r>
              <a:rPr lang="de-DE" sz="1400" i="1" dirty="0">
                <a:solidFill>
                  <a:srgbClr val="008000"/>
                </a:solidFill>
                <a:cs typeface="Calibri"/>
              </a:rPr>
              <a:t>PRB 92, 224517 (2015)</a:t>
            </a:r>
            <a:endParaRPr lang="de-DE" sz="1400" i="1" dirty="0" smtClean="0">
              <a:solidFill>
                <a:srgbClr val="008000"/>
              </a:solidFill>
            </a:endParaRPr>
          </a:p>
          <a:p>
            <a:pPr marL="0" lvl="1"/>
            <a:r>
              <a:rPr lang="en-US" sz="1400" i="1" dirty="0">
                <a:solidFill>
                  <a:srgbClr val="008000"/>
                </a:solidFill>
                <a:cs typeface="Calibri"/>
              </a:rPr>
              <a:t>PRB 93, 144506 (2016)</a:t>
            </a:r>
          </a:p>
          <a:p>
            <a:pPr marL="0" lvl="1"/>
            <a:r>
              <a:rPr lang="en-US" sz="1400" i="1" dirty="0">
                <a:solidFill>
                  <a:srgbClr val="FF0000"/>
                </a:solidFill>
                <a:cs typeface="Calibri"/>
              </a:rPr>
              <a:t>PRL 118, 087002 (2017)</a:t>
            </a:r>
          </a:p>
        </p:txBody>
      </p:sp>
      <p:pic>
        <p:nvPicPr>
          <p:cNvPr id="18" name="Bild 17" descr="fig1_v2.pdf"/>
          <p:cNvPicPr>
            <a:picLocks noChangeAspect="1"/>
          </p:cNvPicPr>
          <p:nvPr/>
        </p:nvPicPr>
        <p:blipFill rotWithShape="1">
          <a:blip r:embed="rId5">
            <a:extLst>
              <a:ext uri="{28A0092B-C50C-407E-A947-70E740481C1C}">
                <a14:useLocalDpi xmlns:a14="http://schemas.microsoft.com/office/drawing/2010/main" val="0"/>
              </a:ext>
            </a:extLst>
          </a:blip>
          <a:srcRect l="43148" t="15393" r="32127" b="22261"/>
          <a:stretch/>
        </p:blipFill>
        <p:spPr>
          <a:xfrm>
            <a:off x="3833631" y="3861048"/>
            <a:ext cx="1204693" cy="938178"/>
          </a:xfrm>
          <a:prstGeom prst="rect">
            <a:avLst/>
          </a:prstGeom>
        </p:spPr>
      </p:pic>
      <p:sp>
        <p:nvSpPr>
          <p:cNvPr id="19" name="Text Box 11"/>
          <p:cNvSpPr txBox="1">
            <a:spLocks noChangeArrowheads="1"/>
          </p:cNvSpPr>
          <p:nvPr/>
        </p:nvSpPr>
        <p:spPr bwMode="auto">
          <a:xfrm>
            <a:off x="228600" y="5178720"/>
            <a:ext cx="5562600" cy="954010"/>
          </a:xfrm>
          <a:prstGeom prst="rect">
            <a:avLst/>
          </a:prstGeom>
          <a:noFill/>
          <a:ln w="9525">
            <a:noFill/>
            <a:miter lim="800000"/>
            <a:headEnd/>
            <a:tailEnd/>
          </a:ln>
        </p:spPr>
        <p:txBody>
          <a:bodyPr lIns="91340" tIns="45672" rIns="91340" bIns="45672">
            <a:spAutoFit/>
          </a:bodyPr>
          <a:lstStyle/>
          <a:p>
            <a:pPr defTabSz="456772" eaLnBrk="0"/>
            <a:r>
              <a:rPr lang="en-US" sz="2000" i="1" dirty="0">
                <a:solidFill>
                  <a:srgbClr val="0000FF"/>
                </a:solidFill>
                <a:latin typeface="Calibri"/>
                <a:ea typeface="ＭＳ Ｐゴシック" pitchFamily="34" charset="-128"/>
              </a:rPr>
              <a:t>Creating new states of matter</a:t>
            </a:r>
          </a:p>
          <a:p>
            <a:pPr marL="204955" indent="-204955" defTabSz="456772" eaLnBrk="0">
              <a:buFont typeface="Wingdings" pitchFamily="2" charset="2"/>
              <a:buChar char="§"/>
            </a:pPr>
            <a:r>
              <a:rPr lang="en-US" dirty="0" smtClean="0">
                <a:solidFill>
                  <a:prstClr val="black"/>
                </a:solidFill>
                <a:latin typeface="Calibri"/>
                <a:ea typeface="ＭＳ Ｐゴシック" pitchFamily="34" charset="-128"/>
              </a:rPr>
              <a:t>Photo-induced </a:t>
            </a:r>
            <a:r>
              <a:rPr lang="en-US" dirty="0">
                <a:solidFill>
                  <a:prstClr val="black"/>
                </a:solidFill>
                <a:latin typeface="Calibri"/>
                <a:ea typeface="ＭＳ Ｐゴシック" pitchFamily="34" charset="-128"/>
              </a:rPr>
              <a:t>phase </a:t>
            </a:r>
            <a:r>
              <a:rPr lang="en-US" dirty="0" smtClean="0">
                <a:solidFill>
                  <a:prstClr val="black"/>
                </a:solidFill>
                <a:latin typeface="Calibri"/>
                <a:ea typeface="ＭＳ Ｐゴシック" pitchFamily="34" charset="-128"/>
              </a:rPr>
              <a:t>transitions</a:t>
            </a:r>
          </a:p>
          <a:p>
            <a:pPr marL="204955" indent="-204955" defTabSz="456772" eaLnBrk="0">
              <a:buFont typeface="Wingdings" pitchFamily="2" charset="2"/>
              <a:buChar char="§"/>
            </a:pPr>
            <a:r>
              <a:rPr lang="en-US" dirty="0">
                <a:solidFill>
                  <a:srgbClr val="FF0000"/>
                </a:solidFill>
                <a:latin typeface="Calibri"/>
                <a:ea typeface="ＭＳ Ｐゴシック" pitchFamily="34" charset="-128"/>
              </a:rPr>
              <a:t>Floquet topological states</a:t>
            </a:r>
          </a:p>
        </p:txBody>
      </p:sp>
      <p:sp>
        <p:nvSpPr>
          <p:cNvPr id="20" name="Textfeld 19"/>
          <p:cNvSpPr txBox="1"/>
          <p:nvPr/>
        </p:nvSpPr>
        <p:spPr>
          <a:xfrm>
            <a:off x="1241301" y="6021288"/>
            <a:ext cx="2661957" cy="523220"/>
          </a:xfrm>
          <a:prstGeom prst="rect">
            <a:avLst/>
          </a:prstGeom>
          <a:noFill/>
        </p:spPr>
        <p:txBody>
          <a:bodyPr wrap="none" rtlCol="0">
            <a:spAutoFit/>
          </a:bodyPr>
          <a:lstStyle/>
          <a:p>
            <a:pPr marL="0" lvl="1"/>
            <a:r>
              <a:rPr lang="de-DE" sz="1400" i="1" dirty="0">
                <a:solidFill>
                  <a:srgbClr val="FF0000"/>
                </a:solidFill>
                <a:cs typeface="Calibri"/>
              </a:rPr>
              <a:t>Nature Commun. 6, 7047 (2015)</a:t>
            </a:r>
          </a:p>
          <a:p>
            <a:pPr marL="0" lvl="1"/>
            <a:r>
              <a:rPr lang="de-DE" sz="1400" i="1">
                <a:solidFill>
                  <a:srgbClr val="FF0000"/>
                </a:solidFill>
              </a:rPr>
              <a:t>Nature Commun. 8, 13940 (2017)</a:t>
            </a:r>
            <a:endParaRPr lang="de-DE" sz="1400" i="1" dirty="0" smtClean="0">
              <a:solidFill>
                <a:srgbClr val="FF0000"/>
              </a:solidFill>
            </a:endParaRPr>
          </a:p>
        </p:txBody>
      </p:sp>
      <p:pic>
        <p:nvPicPr>
          <p:cNvPr id="21" name="Picture 24" descr="Graphene_Glossy_New_Edit.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33631" y="5589240"/>
            <a:ext cx="1224000" cy="918000"/>
          </a:xfrm>
          <a:prstGeom prst="rect">
            <a:avLst/>
          </a:prstGeom>
        </p:spPr>
      </p:pic>
    </p:spTree>
    <p:extLst>
      <p:ext uri="{BB962C8B-B14F-4D97-AF65-F5344CB8AC3E}">
        <p14:creationId xmlns:p14="http://schemas.microsoft.com/office/powerpoint/2010/main" val="29239775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3" grpId="0"/>
      <p:bldP spid="14" grpId="0"/>
      <p:bldP spid="19"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Outline</a:t>
            </a:r>
            <a:endParaRPr lang="de-DE" dirty="0"/>
          </a:p>
        </p:txBody>
      </p:sp>
      <p:sp>
        <p:nvSpPr>
          <p:cNvPr id="4" name="Foliennummernplatzhalter 3"/>
          <p:cNvSpPr>
            <a:spLocks noGrp="1"/>
          </p:cNvSpPr>
          <p:nvPr>
            <p:ph type="sldNum" sz="quarter" idx="12"/>
          </p:nvPr>
        </p:nvSpPr>
        <p:spPr/>
        <p:txBody>
          <a:bodyPr/>
          <a:lstStyle/>
          <a:p>
            <a:pPr>
              <a:defRPr/>
            </a:pPr>
            <a:fld id="{5CD9E709-C55D-414C-A08C-24A8865454BE}" type="slidenum">
              <a:rPr lang="en-US" smtClean="0">
                <a:solidFill>
                  <a:prstClr val="black">
                    <a:tint val="75000"/>
                  </a:prstClr>
                </a:solidFill>
              </a:rPr>
              <a:pPr>
                <a:defRPr/>
              </a:pPr>
              <a:t>7</a:t>
            </a:fld>
            <a:endParaRPr lang="en-US">
              <a:solidFill>
                <a:prstClr val="black">
                  <a:tint val="75000"/>
                </a:prstClr>
              </a:solidFill>
            </a:endParaRPr>
          </a:p>
        </p:txBody>
      </p:sp>
      <p:sp>
        <p:nvSpPr>
          <p:cNvPr id="5" name="Inhaltsplatzhalter 2"/>
          <p:cNvSpPr>
            <a:spLocks noGrp="1"/>
          </p:cNvSpPr>
          <p:nvPr>
            <p:ph idx="1"/>
          </p:nvPr>
        </p:nvSpPr>
        <p:spPr>
          <a:xfrm>
            <a:off x="467544" y="1628800"/>
            <a:ext cx="8676456" cy="2160240"/>
          </a:xfrm>
        </p:spPr>
        <p:txBody>
          <a:bodyPr>
            <a:normAutofit/>
          </a:bodyPr>
          <a:lstStyle/>
          <a:p>
            <a:r>
              <a:rPr lang="de-DE" sz="2400" dirty="0" err="1" smtClean="0">
                <a:latin typeface="Calibri"/>
                <a:cs typeface="Calibri"/>
              </a:rPr>
              <a:t>Part I: Floquet engineering of topological solids</a:t>
            </a:r>
            <a:endParaRPr lang="de-DE" sz="2400" dirty="0">
              <a:latin typeface="Calibri"/>
              <a:cs typeface="Calibri"/>
            </a:endParaRPr>
          </a:p>
          <a:p>
            <a:pPr lvl="1"/>
            <a:r>
              <a:rPr lang="de-DE" sz="2000" dirty="0" smtClean="0">
                <a:latin typeface="Calibri"/>
                <a:cs typeface="Calibri"/>
              </a:rPr>
              <a:t>Floquet Chern insulator in graphene</a:t>
            </a:r>
          </a:p>
          <a:p>
            <a:pPr marL="457200" lvl="1" indent="0">
              <a:buNone/>
            </a:pPr>
            <a:endParaRPr lang="de-DE" sz="2000" dirty="0">
              <a:latin typeface="Calibri"/>
              <a:cs typeface="Calibri"/>
            </a:endParaRPr>
          </a:p>
          <a:p>
            <a:pPr lvl="1"/>
            <a:r>
              <a:rPr lang="de-DE" sz="2000" dirty="0" smtClean="0">
                <a:latin typeface="Calibri"/>
                <a:cs typeface="Calibri"/>
              </a:rPr>
              <a:t>Floquet-Weyl semimetal in Na</a:t>
            </a:r>
            <a:r>
              <a:rPr lang="de-DE" sz="2000" baseline="-25000" dirty="0" smtClean="0">
                <a:latin typeface="Calibri"/>
                <a:cs typeface="Calibri"/>
              </a:rPr>
              <a:t>3</a:t>
            </a:r>
            <a:r>
              <a:rPr lang="de-DE" sz="2000" dirty="0" smtClean="0">
                <a:latin typeface="Calibri"/>
                <a:cs typeface="Calibri"/>
              </a:rPr>
              <a:t>Bi</a:t>
            </a:r>
            <a:endParaRPr lang="de-DE" sz="2000" dirty="0">
              <a:latin typeface="Calibri"/>
              <a:cs typeface="Calibri"/>
            </a:endParaRPr>
          </a:p>
        </p:txBody>
      </p:sp>
      <p:sp>
        <p:nvSpPr>
          <p:cNvPr id="9" name="Textfeld 8"/>
          <p:cNvSpPr txBox="1"/>
          <p:nvPr/>
        </p:nvSpPr>
        <p:spPr>
          <a:xfrm>
            <a:off x="1331640" y="2420888"/>
            <a:ext cx="4275091" cy="461665"/>
          </a:xfrm>
          <a:prstGeom prst="rect">
            <a:avLst/>
          </a:prstGeom>
          <a:noFill/>
        </p:spPr>
        <p:txBody>
          <a:bodyPr wrap="none" rtlCol="0">
            <a:spAutoFit/>
          </a:bodyPr>
          <a:lstStyle/>
          <a:p>
            <a:pPr marL="0" lvl="1"/>
            <a:r>
              <a:rPr lang="de-DE" sz="2400" i="1" dirty="0">
                <a:solidFill>
                  <a:srgbClr val="008000"/>
                </a:solidFill>
                <a:cs typeface="Calibri"/>
              </a:rPr>
              <a:t>Nature Commun. 6, 7047 (2015) </a:t>
            </a:r>
            <a:endParaRPr lang="de-DE" sz="2400" i="1" dirty="0">
              <a:solidFill>
                <a:srgbClr val="008000"/>
              </a:solidFill>
            </a:endParaRPr>
          </a:p>
        </p:txBody>
      </p:sp>
      <p:sp>
        <p:nvSpPr>
          <p:cNvPr id="10" name="Textfeld 9"/>
          <p:cNvSpPr txBox="1"/>
          <p:nvPr/>
        </p:nvSpPr>
        <p:spPr>
          <a:xfrm>
            <a:off x="1331640" y="3140968"/>
            <a:ext cx="4431083" cy="461665"/>
          </a:xfrm>
          <a:prstGeom prst="rect">
            <a:avLst/>
          </a:prstGeom>
          <a:noFill/>
        </p:spPr>
        <p:txBody>
          <a:bodyPr wrap="none" rtlCol="0">
            <a:spAutoFit/>
          </a:bodyPr>
          <a:lstStyle/>
          <a:p>
            <a:r>
              <a:rPr lang="de-DE" sz="2400" i="1" dirty="0" smtClean="0">
                <a:solidFill>
                  <a:srgbClr val="008000"/>
                </a:solidFill>
              </a:rPr>
              <a:t>Nature Commun. 8, 13940 (2017) </a:t>
            </a:r>
            <a:endParaRPr lang="de-DE" sz="2400" i="1" dirty="0">
              <a:solidFill>
                <a:srgbClr val="008000"/>
              </a:solidFill>
            </a:endParaRPr>
          </a:p>
        </p:txBody>
      </p:sp>
      <p:sp>
        <p:nvSpPr>
          <p:cNvPr id="7" name="Inhaltsplatzhalter 2"/>
          <p:cNvSpPr txBox="1">
            <a:spLocks/>
          </p:cNvSpPr>
          <p:nvPr/>
        </p:nvSpPr>
        <p:spPr>
          <a:xfrm>
            <a:off x="467544" y="3717032"/>
            <a:ext cx="8676456" cy="216024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2400" dirty="0" err="1">
                <a:cs typeface="Calibri"/>
              </a:rPr>
              <a:t>Part II: Light-enhanced electron-phonon coupling</a:t>
            </a:r>
            <a:endParaRPr lang="de-DE" sz="2400" dirty="0">
              <a:cs typeface="Calibri"/>
            </a:endParaRPr>
          </a:p>
          <a:p>
            <a:endParaRPr lang="de-DE" sz="2400" dirty="0" err="1" smtClean="0">
              <a:latin typeface="Calibri"/>
              <a:cs typeface="Calibri"/>
            </a:endParaRPr>
          </a:p>
          <a:p>
            <a:endParaRPr lang="de-DE" sz="2400" dirty="0" err="1">
              <a:latin typeface="Calibri"/>
              <a:cs typeface="Calibri"/>
            </a:endParaRPr>
          </a:p>
          <a:p>
            <a:r>
              <a:rPr lang="de-DE" sz="2400" dirty="0" err="1" smtClean="0">
                <a:latin typeface="Calibri"/>
                <a:cs typeface="Calibri"/>
              </a:rPr>
              <a:t>Part III: Laser-controlled</a:t>
            </a:r>
            <a:r>
              <a:rPr lang="de-DE" sz="2400" dirty="0" smtClean="0">
                <a:latin typeface="Calibri"/>
                <a:cs typeface="Calibri"/>
              </a:rPr>
              <a:t> </a:t>
            </a:r>
            <a:r>
              <a:rPr lang="de-DE" sz="2400" dirty="0" err="1" smtClean="0">
                <a:latin typeface="Calibri"/>
                <a:cs typeface="Calibri"/>
              </a:rPr>
              <a:t>competing orders</a:t>
            </a:r>
          </a:p>
          <a:p>
            <a:endParaRPr lang="de-DE" sz="2400" dirty="0" err="1">
              <a:latin typeface="Calibri"/>
              <a:cs typeface="Calibri"/>
            </a:endParaRPr>
          </a:p>
          <a:p>
            <a:endParaRPr lang="de-DE" sz="2400" dirty="0" err="1" smtClean="0">
              <a:latin typeface="Calibri"/>
              <a:cs typeface="Calibri"/>
            </a:endParaRPr>
          </a:p>
        </p:txBody>
      </p:sp>
      <p:sp>
        <p:nvSpPr>
          <p:cNvPr id="8" name="Textfeld 7"/>
          <p:cNvSpPr txBox="1"/>
          <p:nvPr/>
        </p:nvSpPr>
        <p:spPr>
          <a:xfrm>
            <a:off x="1331640" y="5517232"/>
            <a:ext cx="3214705" cy="461665"/>
          </a:xfrm>
          <a:prstGeom prst="rect">
            <a:avLst/>
          </a:prstGeom>
          <a:noFill/>
        </p:spPr>
        <p:txBody>
          <a:bodyPr wrap="none" rtlCol="0">
            <a:spAutoFit/>
          </a:bodyPr>
          <a:lstStyle/>
          <a:p>
            <a:pPr marL="0" lvl="1"/>
            <a:r>
              <a:rPr lang="de-DE" sz="2400" i="1" dirty="0">
                <a:solidFill>
                  <a:srgbClr val="008000"/>
                </a:solidFill>
                <a:cs typeface="Calibri"/>
              </a:rPr>
              <a:t>PRL 118, 087002 (2017)  </a:t>
            </a:r>
            <a:endParaRPr lang="en-US" sz="2400" i="1" dirty="0">
              <a:solidFill>
                <a:srgbClr val="008000"/>
              </a:solidFill>
              <a:cs typeface="Calibri"/>
            </a:endParaRPr>
          </a:p>
        </p:txBody>
      </p:sp>
      <p:sp>
        <p:nvSpPr>
          <p:cNvPr id="11" name="Textfeld 10"/>
          <p:cNvSpPr txBox="1"/>
          <p:nvPr/>
        </p:nvSpPr>
        <p:spPr>
          <a:xfrm>
            <a:off x="1331640" y="4221088"/>
            <a:ext cx="3096733" cy="461665"/>
          </a:xfrm>
          <a:prstGeom prst="rect">
            <a:avLst/>
          </a:prstGeom>
          <a:noFill/>
        </p:spPr>
        <p:txBody>
          <a:bodyPr wrap="none" rtlCol="0">
            <a:spAutoFit/>
          </a:bodyPr>
          <a:lstStyle/>
          <a:p>
            <a:pPr marL="0" lvl="1"/>
            <a:r>
              <a:rPr lang="en-US" sz="2400" i="1" dirty="0">
                <a:solidFill>
                  <a:srgbClr val="008000"/>
                </a:solidFill>
                <a:cs typeface="Calibri"/>
              </a:rPr>
              <a:t>PRB 95, 024304 (2017)</a:t>
            </a:r>
          </a:p>
        </p:txBody>
      </p:sp>
      <p:sp>
        <p:nvSpPr>
          <p:cNvPr id="13" name="Textfeld 12"/>
          <p:cNvSpPr txBox="1"/>
          <p:nvPr/>
        </p:nvSpPr>
        <p:spPr>
          <a:xfrm>
            <a:off x="1331640" y="4551511"/>
            <a:ext cx="2454430" cy="461665"/>
          </a:xfrm>
          <a:prstGeom prst="rect">
            <a:avLst/>
          </a:prstGeom>
          <a:noFill/>
        </p:spPr>
        <p:txBody>
          <a:bodyPr wrap="none" rtlCol="0">
            <a:spAutoFit/>
          </a:bodyPr>
          <a:lstStyle/>
          <a:p>
            <a:pPr marL="0" lvl="1"/>
            <a:r>
              <a:rPr lang="en-US" sz="2400" i="1" dirty="0">
                <a:solidFill>
                  <a:srgbClr val="008000"/>
                </a:solidFill>
                <a:cs typeface="Calibri"/>
              </a:rPr>
              <a:t>arXiv:1702.00952</a:t>
            </a:r>
          </a:p>
        </p:txBody>
      </p:sp>
      <p:sp>
        <p:nvSpPr>
          <p:cNvPr id="6" name="Textfeld 5"/>
          <p:cNvSpPr txBox="1"/>
          <p:nvPr/>
        </p:nvSpPr>
        <p:spPr>
          <a:xfrm>
            <a:off x="5652120" y="5661248"/>
            <a:ext cx="2376264" cy="4616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de-DE" sz="2400"/>
              <a:t>„as time permits“</a:t>
            </a:r>
          </a:p>
        </p:txBody>
      </p:sp>
    </p:spTree>
    <p:extLst>
      <p:ext uri="{BB962C8B-B14F-4D97-AF65-F5344CB8AC3E}">
        <p14:creationId xmlns:p14="http://schemas.microsoft.com/office/powerpoint/2010/main" val="156021506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I. Floquet engineering in solids</a:t>
            </a:r>
            <a:endParaRPr lang="de-DE" dirty="0"/>
          </a:p>
        </p:txBody>
      </p:sp>
      <p:sp>
        <p:nvSpPr>
          <p:cNvPr id="4" name="Foliennummernplatzhalter 3"/>
          <p:cNvSpPr>
            <a:spLocks noGrp="1"/>
          </p:cNvSpPr>
          <p:nvPr>
            <p:ph type="sldNum" sz="quarter" idx="12"/>
          </p:nvPr>
        </p:nvSpPr>
        <p:spPr/>
        <p:txBody>
          <a:bodyPr/>
          <a:lstStyle/>
          <a:p>
            <a:pPr>
              <a:defRPr/>
            </a:pPr>
            <a:fld id="{5CD9E709-C55D-414C-A08C-24A8865454BE}" type="slidenum">
              <a:rPr lang="en-US" smtClean="0">
                <a:solidFill>
                  <a:prstClr val="black">
                    <a:tint val="75000"/>
                  </a:prstClr>
                </a:solidFill>
              </a:rPr>
              <a:pPr>
                <a:defRPr/>
              </a:pPr>
              <a:t>8</a:t>
            </a:fld>
            <a:endParaRPr lang="en-US">
              <a:solidFill>
                <a:prstClr val="black">
                  <a:tint val="75000"/>
                </a:prstClr>
              </a:solidFill>
            </a:endParaRPr>
          </a:p>
        </p:txBody>
      </p:sp>
    </p:spTree>
    <p:extLst>
      <p:ext uri="{BB962C8B-B14F-4D97-AF65-F5344CB8AC3E}">
        <p14:creationId xmlns:p14="http://schemas.microsoft.com/office/powerpoint/2010/main" val="89980230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Driven is different</a:t>
            </a:r>
          </a:p>
        </p:txBody>
      </p:sp>
      <p:pic>
        <p:nvPicPr>
          <p:cNvPr id="5" name="Swing-up and stabilization of pendulum (motion control of underactuated manipulator).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rcRect t="12216" b="12216"/>
          <a:stretch>
            <a:fillRect/>
          </a:stretch>
        </p:blipFill>
        <p:spPr>
          <a:xfrm>
            <a:off x="1449388" y="1412875"/>
            <a:ext cx="6218237" cy="4525963"/>
          </a:xfrm>
          <a:ln>
            <a:solidFill>
              <a:schemeClr val="bg1"/>
            </a:solidFill>
          </a:ln>
        </p:spPr>
      </p:pic>
      <p:sp>
        <p:nvSpPr>
          <p:cNvPr id="6" name="Textfeld 5"/>
          <p:cNvSpPr txBox="1"/>
          <p:nvPr/>
        </p:nvSpPr>
        <p:spPr>
          <a:xfrm>
            <a:off x="4788024" y="5661248"/>
            <a:ext cx="2695194" cy="276999"/>
          </a:xfrm>
          <a:prstGeom prst="rect">
            <a:avLst/>
          </a:prstGeom>
          <a:noFill/>
        </p:spPr>
        <p:txBody>
          <a:bodyPr wrap="none" rtlCol="0">
            <a:spAutoFit/>
          </a:bodyPr>
          <a:lstStyle/>
          <a:p>
            <a:r>
              <a:rPr lang="de-DE" sz="1200">
                <a:solidFill>
                  <a:schemeClr val="bg1">
                    <a:lumMod val="65000"/>
                  </a:schemeClr>
                </a:solidFill>
                <a:latin typeface="Bodoni mt"/>
                <a:cs typeface="Bodoni mt"/>
              </a:rPr>
              <a:t>youtube.com/watch?v=tP88f-SwO_E</a:t>
            </a:r>
          </a:p>
        </p:txBody>
      </p:sp>
      <p:sp>
        <p:nvSpPr>
          <p:cNvPr id="7" name="Foliennummernplatzhalter 3"/>
          <p:cNvSpPr>
            <a:spLocks noGrp="1"/>
          </p:cNvSpPr>
          <p:nvPr>
            <p:ph type="sldNum" sz="quarter" idx="12"/>
          </p:nvPr>
        </p:nvSpPr>
        <p:spPr>
          <a:xfrm>
            <a:off x="6516216" y="6525344"/>
            <a:ext cx="2133600" cy="216024"/>
          </a:xfrm>
        </p:spPr>
        <p:txBody>
          <a:bodyPr/>
          <a:lstStyle/>
          <a:p>
            <a:pPr>
              <a:defRPr/>
            </a:pPr>
            <a:fld id="{5CD9E709-C55D-414C-A08C-24A8865454BE}" type="slidenum">
              <a:rPr lang="en-US">
                <a:solidFill>
                  <a:prstClr val="black">
                    <a:tint val="75000"/>
                  </a:prstClr>
                </a:solidFill>
              </a:rPr>
              <a:pPr>
                <a:defRPr/>
              </a:pPr>
              <a:t>9</a:t>
            </a:fld>
            <a:endParaRPr lang="en-US">
              <a:solidFill>
                <a:prstClr val="black">
                  <a:tint val="75000"/>
                </a:prstClr>
              </a:solidFill>
            </a:endParaRPr>
          </a:p>
        </p:txBody>
      </p:sp>
      <p:sp>
        <p:nvSpPr>
          <p:cNvPr id="3" name="Textfeld 2"/>
          <p:cNvSpPr txBox="1"/>
          <p:nvPr/>
        </p:nvSpPr>
        <p:spPr>
          <a:xfrm>
            <a:off x="1331640" y="951111"/>
            <a:ext cx="2648531" cy="461665"/>
          </a:xfrm>
          <a:prstGeom prst="rect">
            <a:avLst/>
          </a:prstGeom>
          <a:noFill/>
        </p:spPr>
        <p:txBody>
          <a:bodyPr wrap="none" rtlCol="0">
            <a:spAutoFit/>
          </a:bodyPr>
          <a:lstStyle/>
          <a:p>
            <a:r>
              <a:rPr lang="de-DE" sz="2400">
                <a:solidFill>
                  <a:srgbClr val="008000"/>
                </a:solidFill>
                <a:latin typeface="Arial"/>
                <a:cs typeface="Arial"/>
              </a:rPr>
              <a:t>Kapitza pendulum</a:t>
            </a:r>
          </a:p>
        </p:txBody>
      </p:sp>
      <p:sp>
        <p:nvSpPr>
          <p:cNvPr id="8" name="Textfeld 7"/>
          <p:cNvSpPr txBox="1"/>
          <p:nvPr/>
        </p:nvSpPr>
        <p:spPr>
          <a:xfrm>
            <a:off x="1475656" y="6021288"/>
            <a:ext cx="6206597" cy="461665"/>
          </a:xfrm>
          <a:prstGeom prst="rect">
            <a:avLst/>
          </a:prstGeom>
          <a:noFill/>
        </p:spPr>
        <p:txBody>
          <a:bodyPr wrap="none" rtlCol="0">
            <a:spAutoFit/>
          </a:bodyPr>
          <a:lstStyle/>
          <a:p>
            <a:r>
              <a:rPr lang="de-DE" sz="2400">
                <a:solidFill>
                  <a:srgbClr val="008000"/>
                </a:solidFill>
                <a:latin typeface="Arial"/>
                <a:cs typeface="Arial"/>
              </a:rPr>
              <a:t>dynamical stabilization of a metastable state</a:t>
            </a:r>
          </a:p>
        </p:txBody>
      </p:sp>
    </p:spTree>
    <p:extLst>
      <p:ext uri="{BB962C8B-B14F-4D97-AF65-F5344CB8AC3E}">
        <p14:creationId xmlns:p14="http://schemas.microsoft.com/office/powerpoint/2010/main" val="36029809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415"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1" fill="hold" display="0">
                  <p:stCondLst>
                    <p:cond delay="indefinite"/>
                  </p:stCondLst>
                </p:cTn>
                <p:tgtEl>
                  <p:spTgt spid="5"/>
                </p:tgtEl>
              </p:cMediaNode>
            </p:video>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childTnLst>
        </p:cTn>
      </p:par>
    </p:tnLst>
    <p:bldLst>
      <p:bldP spid="8" grpId="0"/>
    </p:bldLst>
  </p:timing>
</p:sld>
</file>

<file path=ppt/theme/theme1.xml><?xml version="1.0" encoding="utf-8"?>
<a:theme xmlns:a="http://schemas.openxmlformats.org/drawingml/2006/main" name="1_Benutzerdefiniertes 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2064</Words>
  <Application>Microsoft Macintosh PowerPoint</Application>
  <PresentationFormat>Bildschirmpräsentation (4:3)</PresentationFormat>
  <Paragraphs>321</Paragraphs>
  <Slides>42</Slides>
  <Notes>4</Notes>
  <HiddenSlides>0</HiddenSlides>
  <MMClips>7</MMClips>
  <ScaleCrop>false</ScaleCrop>
  <HeadingPairs>
    <vt:vector size="6" baseType="variant">
      <vt:variant>
        <vt:lpstr>Design</vt:lpstr>
      </vt:variant>
      <vt:variant>
        <vt:i4>3</vt:i4>
      </vt:variant>
      <vt:variant>
        <vt:lpstr>Eingebettete OLE-Server</vt:lpstr>
      </vt:variant>
      <vt:variant>
        <vt:i4>1</vt:i4>
      </vt:variant>
      <vt:variant>
        <vt:lpstr>Folientitel</vt:lpstr>
      </vt:variant>
      <vt:variant>
        <vt:i4>42</vt:i4>
      </vt:variant>
    </vt:vector>
  </HeadingPairs>
  <TitlesOfParts>
    <vt:vector size="46" baseType="lpstr">
      <vt:lpstr>1_Benutzerdefiniertes Design</vt:lpstr>
      <vt:lpstr>Office Theme</vt:lpstr>
      <vt:lpstr>1_Larissa-Design</vt:lpstr>
      <vt:lpstr>Microsoft Formel-Editor</vt:lpstr>
      <vt:lpstr>Theoretical simulations of pump-probe spectroscopies in solids</vt:lpstr>
      <vt:lpstr>Pump-probe spectroscopy (1887)</vt:lpstr>
      <vt:lpstr>Pump-probe spectroscopy (today)</vt:lpstr>
      <vt:lpstr>Non-Equilibrium Keldysh Formalism</vt:lpstr>
      <vt:lpstr>Electron-boson coupling</vt:lpstr>
      <vt:lpstr>Ultrafast Materials Science today</vt:lpstr>
      <vt:lpstr>Outline</vt:lpstr>
      <vt:lpstr>I. Floquet engineering in solids</vt:lpstr>
      <vt:lpstr>Driven is different</vt:lpstr>
      <vt:lpstr>Driven is interesting</vt:lpstr>
      <vt:lpstr>Floquet topological states</vt:lpstr>
      <vt:lpstr>Floquet engineering in a nutshell</vt:lpstr>
      <vt:lpstr>PowerPoint-Präsentation</vt:lpstr>
      <vt:lpstr>PowerPoint-Präsentation</vt:lpstr>
      <vt:lpstr>PowerPoint-Präsentation</vt:lpstr>
      <vt:lpstr>PowerPoint-Präsentation</vt:lpstr>
      <vt:lpstr>PowerPoint-Präsentation</vt:lpstr>
      <vt:lpstr>Dirac fermion + circularly polarized laser</vt:lpstr>
      <vt:lpstr>PowerPoint-Präsentation</vt:lpstr>
      <vt:lpstr>Floquet-Bloch states in graphene</vt:lpstr>
      <vt:lpstr>Floquet-Weyl semimetal</vt:lpstr>
      <vt:lpstr>Summary I</vt:lpstr>
      <vt:lpstr>II Dynamically enhanced coupling</vt:lpstr>
      <vt:lpstr>Dynamically enhanced coupling?</vt:lpstr>
      <vt:lpstr>2-site model with nonlinear coupling</vt:lpstr>
      <vt:lpstr>Time-resolved el spectrum</vt:lpstr>
      <vt:lpstr>Field scaling</vt:lpstr>
      <vt:lpstr>Summary II</vt:lpstr>
      <vt:lpstr>Summary</vt:lpstr>
      <vt:lpstr>III Theory of laser-controlled competing orders</vt:lpstr>
      <vt:lpstr>Nonequilibrium superconductivity</vt:lpstr>
      <vt:lpstr>Experimental motivation: competing orders</vt:lpstr>
      <vt:lpstr>Driven SC/CDW </vt:lpstr>
      <vt:lpstr>Competing orders</vt:lpstr>
      <vt:lpstr>Minimal Model</vt:lpstr>
      <vt:lpstr>Mean-field equations</vt:lpstr>
      <vt:lpstr>Gap resonance – coexisting initial state</vt:lpstr>
      <vt:lpstr>Gap resonance – coexisting initial state</vt:lpstr>
      <vt:lpstr>Gap resonance – coexisting initial state</vt:lpstr>
      <vt:lpstr>Gap resonance</vt:lpstr>
      <vt:lpstr>Inducing superconductivity</vt:lpstr>
      <vt:lpstr>Summary III</vt:lpstr>
    </vt:vector>
  </TitlesOfParts>
  <Company>westwerk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Jelena Komso</dc:creator>
  <cp:lastModifiedBy>Michael Sentef</cp:lastModifiedBy>
  <cp:revision>708</cp:revision>
  <dcterms:created xsi:type="dcterms:W3CDTF">2013-01-18T09:00:28Z</dcterms:created>
  <dcterms:modified xsi:type="dcterms:W3CDTF">2017-03-22T09:48:17Z</dcterms:modified>
</cp:coreProperties>
</file>